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5" r:id="rId1"/>
    <p:sldMasterId id="2147484192" r:id="rId2"/>
  </p:sldMasterIdLst>
  <p:notesMasterIdLst>
    <p:notesMasterId r:id="rId28"/>
  </p:notesMasterIdLst>
  <p:handoutMasterIdLst>
    <p:handoutMasterId r:id="rId29"/>
  </p:handoutMasterIdLst>
  <p:sldIdLst>
    <p:sldId id="291" r:id="rId3"/>
    <p:sldId id="295" r:id="rId4"/>
    <p:sldId id="305" r:id="rId5"/>
    <p:sldId id="306" r:id="rId6"/>
    <p:sldId id="292" r:id="rId7"/>
    <p:sldId id="313" r:id="rId8"/>
    <p:sldId id="293" r:id="rId9"/>
    <p:sldId id="321" r:id="rId10"/>
    <p:sldId id="322" r:id="rId11"/>
    <p:sldId id="300" r:id="rId12"/>
    <p:sldId id="323" r:id="rId13"/>
    <p:sldId id="324" r:id="rId14"/>
    <p:sldId id="298" r:id="rId15"/>
    <p:sldId id="266" r:id="rId16"/>
    <p:sldId id="299" r:id="rId17"/>
    <p:sldId id="309" r:id="rId18"/>
    <p:sldId id="310" r:id="rId19"/>
    <p:sldId id="304" r:id="rId20"/>
    <p:sldId id="261" r:id="rId21"/>
    <p:sldId id="278" r:id="rId22"/>
    <p:sldId id="296" r:id="rId23"/>
    <p:sldId id="318" r:id="rId24"/>
    <p:sldId id="307" r:id="rId25"/>
    <p:sldId id="320" r:id="rId26"/>
    <p:sldId id="31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Robinson" initials="SR" lastIdx="10" clrIdx="0">
    <p:extLst>
      <p:ext uri="{19B8F6BF-5375-455C-9EA6-DF929625EA0E}">
        <p15:presenceInfo xmlns:p15="http://schemas.microsoft.com/office/powerpoint/2012/main" userId="S-1-5-21-1181354194-785537499-618671499-8618" providerId="AD"/>
      </p:ext>
    </p:extLst>
  </p:cmAuthor>
  <p:cmAuthor id="2" name="Mario Tambellini" initials="MT" lastIdx="1" clrIdx="1">
    <p:extLst>
      <p:ext uri="{19B8F6BF-5375-455C-9EA6-DF929625EA0E}">
        <p15:presenceInfo xmlns:p15="http://schemas.microsoft.com/office/powerpoint/2012/main" userId="S-1-5-21-1181354194-785537499-618671499-224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6F4"/>
    <a:srgbClr val="B5CE88"/>
    <a:srgbClr val="2C2CC2"/>
    <a:srgbClr val="9FC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61753-D960-4066-9B11-AEC1E07FAF1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E84060-B61A-493C-BCC4-EE86737244B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2743200" indent="-2743200">
            <a:spcAft>
              <a:spcPts val="500"/>
            </a:spcAft>
          </a:pPr>
          <a:r>
            <a: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1:</a:t>
          </a:r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5-Lane SR 49. </a:t>
          </a:r>
        </a:p>
        <a:p>
          <a:pPr marL="2743200" indent="-2743200">
            <a:spcAft>
              <a:spcPct val="35000"/>
            </a:spcAft>
          </a:pPr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Widen both sides of highway.</a:t>
          </a:r>
        </a:p>
      </dgm:t>
    </dgm:pt>
    <dgm:pt modelId="{07FAEFB5-FC91-42E6-8782-F8AB98EAE798}" type="parTrans" cxnId="{F3FA13FC-F071-41C6-838D-470515F74FFF}">
      <dgm:prSet/>
      <dgm:spPr/>
      <dgm:t>
        <a:bodyPr/>
        <a:lstStyle/>
        <a:p>
          <a:endParaRPr lang="en-US"/>
        </a:p>
      </dgm:t>
    </dgm:pt>
    <dgm:pt modelId="{E0EF954A-13A3-49F4-9A8F-470B36E59FF2}" type="sibTrans" cxnId="{F3FA13FC-F071-41C6-838D-470515F74FFF}">
      <dgm:prSet/>
      <dgm:spPr/>
      <dgm:t>
        <a:bodyPr/>
        <a:lstStyle/>
        <a:p>
          <a:endParaRPr lang="en-US"/>
        </a:p>
      </dgm:t>
    </dgm:pt>
    <dgm:pt modelId="{43F73AC1-E266-4DA9-921A-71C698ADB53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2743200" indent="-2743200">
            <a:spcAft>
              <a:spcPts val="500"/>
            </a:spcAft>
          </a:pPr>
          <a:r>
            <a: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2:</a:t>
          </a:r>
          <a:r>
            <a: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5-Lane SR 49. </a:t>
          </a:r>
        </a:p>
        <a:p>
          <a:pPr marL="2743200" indent="-2743200">
            <a:spcAft>
              <a:spcPct val="35000"/>
            </a:spcAft>
          </a:pPr>
          <a:r>
            <a:rPr lang="en-US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Widen on the west side of highway only.</a:t>
          </a:r>
        </a:p>
      </dgm:t>
    </dgm:pt>
    <dgm:pt modelId="{2DF47C23-3D72-46BF-8F84-B99D8AD83CDB}" type="parTrans" cxnId="{ABA5DC32-3BAD-4B49-8BBD-64D68D6B15A5}">
      <dgm:prSet/>
      <dgm:spPr/>
      <dgm:t>
        <a:bodyPr/>
        <a:lstStyle/>
        <a:p>
          <a:endParaRPr lang="en-US"/>
        </a:p>
      </dgm:t>
    </dgm:pt>
    <dgm:pt modelId="{A6ADA5FF-BA97-4124-ACC1-A73E95CE4195}" type="sibTrans" cxnId="{ABA5DC32-3BAD-4B49-8BBD-64D68D6B15A5}">
      <dgm:prSet/>
      <dgm:spPr/>
      <dgm:t>
        <a:bodyPr/>
        <a:lstStyle/>
        <a:p>
          <a:endParaRPr lang="en-US"/>
        </a:p>
      </dgm:t>
    </dgm:pt>
    <dgm:pt modelId="{29316E3A-2079-40A9-AEBF-57480C5F569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2743200" indent="-2743200">
            <a:spcAft>
              <a:spcPts val="500"/>
            </a:spcAft>
          </a:pPr>
          <a:r>
            <a: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3: </a:t>
          </a:r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3-Lane SR 49. </a:t>
          </a:r>
        </a:p>
        <a:p>
          <a:pPr marL="2743200" indent="-2743200">
            <a:spcAft>
              <a:spcPct val="35000"/>
            </a:spcAft>
          </a:pPr>
          <a:r>
            <a: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Operational improvements at intersections.</a:t>
          </a:r>
        </a:p>
      </dgm:t>
    </dgm:pt>
    <dgm:pt modelId="{6C151208-EB92-47E4-90F6-171C604BCCBF}" type="parTrans" cxnId="{5CF0B7F0-CE04-4374-8FAE-F04155B3FAE5}">
      <dgm:prSet/>
      <dgm:spPr/>
      <dgm:t>
        <a:bodyPr/>
        <a:lstStyle/>
        <a:p>
          <a:endParaRPr lang="en-US"/>
        </a:p>
      </dgm:t>
    </dgm:pt>
    <dgm:pt modelId="{E1A4A7D5-A5D0-4510-93FC-F67D3A3ED448}" type="sibTrans" cxnId="{5CF0B7F0-CE04-4374-8FAE-F04155B3FAE5}">
      <dgm:prSet/>
      <dgm:spPr/>
      <dgm:t>
        <a:bodyPr/>
        <a:lstStyle/>
        <a:p>
          <a:endParaRPr lang="en-US"/>
        </a:p>
      </dgm:t>
    </dgm:pt>
    <dgm:pt modelId="{FBAB5055-19E3-4308-BBFD-99AC75F143FE}" type="pres">
      <dgm:prSet presAssocID="{11361753-D960-4066-9B11-AEC1E07FAF17}" presName="linear" presStyleCnt="0">
        <dgm:presLayoutVars>
          <dgm:animLvl val="lvl"/>
          <dgm:resizeHandles val="exact"/>
        </dgm:presLayoutVars>
      </dgm:prSet>
      <dgm:spPr/>
    </dgm:pt>
    <dgm:pt modelId="{67326405-0158-4CA3-9603-D090AD9F43C9}" type="pres">
      <dgm:prSet presAssocID="{7EE84060-B61A-493C-BCC4-EE86737244B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EB0479D-3225-4E71-9626-B54AED284488}" type="pres">
      <dgm:prSet presAssocID="{E0EF954A-13A3-49F4-9A8F-470B36E59FF2}" presName="spacer" presStyleCnt="0"/>
      <dgm:spPr/>
    </dgm:pt>
    <dgm:pt modelId="{A9BD0F5B-6B5A-4D8F-BCF4-FB6FFCF7CBDE}" type="pres">
      <dgm:prSet presAssocID="{43F73AC1-E266-4DA9-921A-71C698ADB5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6A8E6B6-2F04-4031-818D-C34F5DCB46AC}" type="pres">
      <dgm:prSet presAssocID="{A6ADA5FF-BA97-4124-ACC1-A73E95CE4195}" presName="spacer" presStyleCnt="0"/>
      <dgm:spPr/>
    </dgm:pt>
    <dgm:pt modelId="{2AB58EEF-AE24-4C01-9EC0-12652CD304A2}" type="pres">
      <dgm:prSet presAssocID="{29316E3A-2079-40A9-AEBF-57480C5F569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BA5DC32-3BAD-4B49-8BBD-64D68D6B15A5}" srcId="{11361753-D960-4066-9B11-AEC1E07FAF17}" destId="{43F73AC1-E266-4DA9-921A-71C698ADB535}" srcOrd="1" destOrd="0" parTransId="{2DF47C23-3D72-46BF-8F84-B99D8AD83CDB}" sibTransId="{A6ADA5FF-BA97-4124-ACC1-A73E95CE4195}"/>
    <dgm:cxn modelId="{0589EB5B-FCC2-446A-B7B0-CF3F26302E77}" type="presOf" srcId="{29316E3A-2079-40A9-AEBF-57480C5F5696}" destId="{2AB58EEF-AE24-4C01-9EC0-12652CD304A2}" srcOrd="0" destOrd="0" presId="urn:microsoft.com/office/officeart/2005/8/layout/vList2"/>
    <dgm:cxn modelId="{C155906D-E90C-4E61-9F71-F08CD3C39AF5}" type="presOf" srcId="{7EE84060-B61A-493C-BCC4-EE86737244B8}" destId="{67326405-0158-4CA3-9603-D090AD9F43C9}" srcOrd="0" destOrd="0" presId="urn:microsoft.com/office/officeart/2005/8/layout/vList2"/>
    <dgm:cxn modelId="{B0165755-F3CD-45DE-ADDB-E5307D481E1A}" type="presOf" srcId="{11361753-D960-4066-9B11-AEC1E07FAF17}" destId="{FBAB5055-19E3-4308-BBFD-99AC75F143FE}" srcOrd="0" destOrd="0" presId="urn:microsoft.com/office/officeart/2005/8/layout/vList2"/>
    <dgm:cxn modelId="{0935A6D7-19AB-4514-8E8C-6307222206EB}" type="presOf" srcId="{43F73AC1-E266-4DA9-921A-71C698ADB535}" destId="{A9BD0F5B-6B5A-4D8F-BCF4-FB6FFCF7CBDE}" srcOrd="0" destOrd="0" presId="urn:microsoft.com/office/officeart/2005/8/layout/vList2"/>
    <dgm:cxn modelId="{5CF0B7F0-CE04-4374-8FAE-F04155B3FAE5}" srcId="{11361753-D960-4066-9B11-AEC1E07FAF17}" destId="{29316E3A-2079-40A9-AEBF-57480C5F5696}" srcOrd="2" destOrd="0" parTransId="{6C151208-EB92-47E4-90F6-171C604BCCBF}" sibTransId="{E1A4A7D5-A5D0-4510-93FC-F67D3A3ED448}"/>
    <dgm:cxn modelId="{F3FA13FC-F071-41C6-838D-470515F74FFF}" srcId="{11361753-D960-4066-9B11-AEC1E07FAF17}" destId="{7EE84060-B61A-493C-BCC4-EE86737244B8}" srcOrd="0" destOrd="0" parTransId="{07FAEFB5-FC91-42E6-8782-F8AB98EAE798}" sibTransId="{E0EF954A-13A3-49F4-9A8F-470B36E59FF2}"/>
    <dgm:cxn modelId="{0368FE9F-432B-44EC-AF2E-B26B0DE8CE6D}" type="presParOf" srcId="{FBAB5055-19E3-4308-BBFD-99AC75F143FE}" destId="{67326405-0158-4CA3-9603-D090AD9F43C9}" srcOrd="0" destOrd="0" presId="urn:microsoft.com/office/officeart/2005/8/layout/vList2"/>
    <dgm:cxn modelId="{91DB1688-8806-41FC-9558-CC7F88B6B461}" type="presParOf" srcId="{FBAB5055-19E3-4308-BBFD-99AC75F143FE}" destId="{6EB0479D-3225-4E71-9626-B54AED284488}" srcOrd="1" destOrd="0" presId="urn:microsoft.com/office/officeart/2005/8/layout/vList2"/>
    <dgm:cxn modelId="{A58239C1-83AB-454B-90E5-ED8E293E11D4}" type="presParOf" srcId="{FBAB5055-19E3-4308-BBFD-99AC75F143FE}" destId="{A9BD0F5B-6B5A-4D8F-BCF4-FB6FFCF7CBDE}" srcOrd="2" destOrd="0" presId="urn:microsoft.com/office/officeart/2005/8/layout/vList2"/>
    <dgm:cxn modelId="{351CCABF-FEEB-414E-BA6D-443BE41F28D4}" type="presParOf" srcId="{FBAB5055-19E3-4308-BBFD-99AC75F143FE}" destId="{D6A8E6B6-2F04-4031-818D-C34F5DCB46AC}" srcOrd="3" destOrd="0" presId="urn:microsoft.com/office/officeart/2005/8/layout/vList2"/>
    <dgm:cxn modelId="{2B7584BD-0A50-44A8-9D67-0745FDC73980}" type="presParOf" srcId="{FBAB5055-19E3-4308-BBFD-99AC75F143FE}" destId="{2AB58EEF-AE24-4C01-9EC0-12652CD304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26405-0158-4CA3-9603-D090AD9F43C9}">
      <dsp:nvSpPr>
        <dsp:cNvPr id="0" name=""/>
        <dsp:cNvSpPr/>
      </dsp:nvSpPr>
      <dsp:spPr>
        <a:xfrm>
          <a:off x="0" y="5386"/>
          <a:ext cx="9333567" cy="120744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ts val="500"/>
            </a:spcAft>
            <a:buNone/>
          </a:pPr>
          <a:r>
            <a:rPr lang="en-US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1:</a:t>
          </a: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5-Lane SR 49. </a:t>
          </a:r>
        </a:p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Widen both sides of highway.</a:t>
          </a:r>
        </a:p>
      </dsp:txBody>
      <dsp:txXfrm>
        <a:off x="58942" y="64328"/>
        <a:ext cx="9215683" cy="1089556"/>
      </dsp:txXfrm>
    </dsp:sp>
    <dsp:sp modelId="{A9BD0F5B-6B5A-4D8F-BCF4-FB6FFCF7CBDE}">
      <dsp:nvSpPr>
        <dsp:cNvPr id="0" name=""/>
        <dsp:cNvSpPr/>
      </dsp:nvSpPr>
      <dsp:spPr>
        <a:xfrm>
          <a:off x="0" y="1336666"/>
          <a:ext cx="9333567" cy="120744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ts val="500"/>
            </a:spcAft>
            <a:buNone/>
          </a:pPr>
          <a:r>
            <a:rPr lang="en-US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2:</a:t>
          </a:r>
          <a:r>
            <a:rPr lang="en-US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5-Lane SR 49. </a:t>
          </a:r>
        </a:p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Widen on the west side of highway only.</a:t>
          </a:r>
        </a:p>
      </dsp:txBody>
      <dsp:txXfrm>
        <a:off x="58942" y="1395608"/>
        <a:ext cx="9215683" cy="1089556"/>
      </dsp:txXfrm>
    </dsp:sp>
    <dsp:sp modelId="{2AB58EEF-AE24-4C01-9EC0-12652CD304A2}">
      <dsp:nvSpPr>
        <dsp:cNvPr id="0" name=""/>
        <dsp:cNvSpPr/>
      </dsp:nvSpPr>
      <dsp:spPr>
        <a:xfrm>
          <a:off x="0" y="2667946"/>
          <a:ext cx="9333567" cy="120744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ts val="500"/>
            </a:spcAft>
            <a:buNone/>
          </a:pPr>
          <a:r>
            <a:rPr lang="en-US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Alternative 3: </a:t>
          </a: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3-Lane SR 49. </a:t>
          </a:r>
        </a:p>
        <a:p>
          <a:pPr marL="2743200" lvl="0" indent="-274320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	Operational improvements at intersections.</a:t>
          </a:r>
        </a:p>
      </dsp:txBody>
      <dsp:txXfrm>
        <a:off x="58942" y="2726888"/>
        <a:ext cx="9215683" cy="1089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B64BE02B-750C-4D1A-8596-CEE3F656F964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099DE2B-5FBF-44D0-B6D7-2C2C3AC05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7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B7469D35-20BE-405A-B457-EBE19BAE930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DA7614C2-0070-4C5C-B6DA-B383C167F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2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849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747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003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7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371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803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modeling has limitations due to the fact that fires are incredibly variable things. The primary thing I want to illustrate with this slide (and the next one) is that we clearly need more capacity on our major freeways to ensure an efficient larger evacuation of the county.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254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1316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134BA6ED-4F31-4746-A987-24F83EB062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010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48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1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117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7682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32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1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38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BB09-0255-4B65-AF8D-69CDE573A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82C11-E64B-4FC4-A576-7724C0D3D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F6993-C002-480F-8C9A-FA179111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547C-D145-4D67-95D9-4884A436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6590F-08CF-4E47-A7A1-130F7CE1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00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FD0C-4459-498C-98CF-54DC41DB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3F286-B77D-43D2-BC79-995FC04D6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2A2D-1C7F-4EBA-B2DF-293C2F6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B9212-A4E7-4990-B0BB-2678F216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785B9-FDAB-48BA-A096-934C62FC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EC8C-588D-4E4B-AB64-DD604895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41E14-4578-4055-ABEF-E94F20A5A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7F5DD-1F22-4D37-8B39-433453592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A71A4-9EB4-4F08-9667-94E35A34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624FA-8496-4338-A7BB-5F3C37BD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9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98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004A-10AE-4E38-B96C-CFF6E7A8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8406-5F0B-44F6-8C40-DE3743FD2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74D33-8972-42BD-87D2-C537751D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0C557-77D8-4B0E-AE62-50B74640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530C-A1E3-4842-AF50-2822A3A80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EE1B2-208D-4239-A7AF-10BD829E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2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4881-CE7E-4453-A979-8623555C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2414A-EC65-44DC-A785-E70D5D56E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25C32-FBB2-4D5A-BA18-C6978E75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1E060-EB40-44F1-A1D7-9B4699285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17108-9B71-4DA3-BC16-5C970A3A4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49AA95-71C6-425D-A0A4-49C8C017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95441-7ADF-4FA9-8FB2-F810B12B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7A243-23EB-4EAB-9EAC-89EBA959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47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CBE0-F4DF-4FD1-8E75-0D86C47B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74831-755B-4D3F-90B0-ED40F11F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3A651-0DF3-4175-B588-E26F79FF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2B52F-1342-4EDB-B4A4-F32A24BC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1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50B67-9B18-4135-B8C4-C951E065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E6962-6DE6-43EE-A7CE-8E72EE0B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F2C58-DACB-4E52-AC00-085A7422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2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00A4-5545-4303-959C-651ECB7D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837C7-D879-475F-845A-2405BB463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D182E-402C-4DAD-AFF2-5722F8D92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8DE5E-653D-463A-ACFC-9556B6D5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CF6F-375B-4B89-8D28-89AF61B3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0E74B-62B2-455B-A8A3-DA14930D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35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0311-4F48-4E33-BEC4-28D721A0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7F25C-0D60-4ABD-BD8F-D95EAC933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62494-C695-4E57-9822-3F1A2B3F0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A9232-3B34-40B3-B50A-DC22B595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08539-C874-4DA9-AE9E-D08EBC06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F4138-E9BC-4A01-AF07-5DA22B29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34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9C64-E697-4DF8-BD86-C51AF4E3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7CFF2-5CB0-47DE-B038-93B39DA1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92E2-DAA0-4309-93A5-146AE05A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08A07-6022-429B-89F5-15D5B1F9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3888A-3610-482E-90A2-DD505B86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4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C82-6161-494F-B0F3-65CFD6AF1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5AF7D-F248-4B76-B00A-FFAA68DDF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6BA8-5F20-4BC0-949B-4F1B3A65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5E1CE-648B-448A-8108-260E4F5E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34445-085B-4F50-AC31-B4A2262A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0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18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2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1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3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46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77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2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ECDB7-5139-40A4-A23F-EC5A4C85B044}" type="datetimeFigureOut">
              <a:rPr lang="en-US" smtClean="0"/>
              <a:t>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28C5B5-04E6-4145-8306-4C3072AE39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5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8ADBE2-769F-488C-BAB3-06816ADB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C8D8A-E2A7-4F15-8EF8-305CFFF2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7F747-E3A1-4377-808A-097516F33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E2291-E019-428D-B0E0-BCCAF50F37D5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719C3-4180-4D91-AA7D-C19DD0D46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28AE1-66A7-43D3-B30E-93CF8BF3F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6023-7922-46BD-B1C6-AC22508F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640B52-AE82-DB0A-6A61-27131AC78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5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537"/>
            <a:ext cx="12192000" cy="6891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460" y="624730"/>
            <a:ext cx="9092540" cy="1715797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Jamestown Safe, Healthy, and Equitable Streets Improvement Project Supplemental Project Initiation Document (PID) Report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D75C2-D5AA-A325-996C-D15971EB5731}"/>
              </a:ext>
            </a:extLst>
          </p:cNvPr>
          <p:cNvSpPr txBox="1"/>
          <p:nvPr/>
        </p:nvSpPr>
        <p:spPr>
          <a:xfrm>
            <a:off x="138145" y="6463501"/>
            <a:ext cx="3360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Tuolumne County Transportation Council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B9FF1-0DFA-452A-A6AD-CCAEA4F37FE8}"/>
              </a:ext>
            </a:extLst>
          </p:cNvPr>
          <p:cNvSpPr txBox="1"/>
          <p:nvPr/>
        </p:nvSpPr>
        <p:spPr>
          <a:xfrm>
            <a:off x="11150643" y="6463500"/>
            <a:ext cx="9032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2/8/23</a:t>
            </a:r>
          </a:p>
        </p:txBody>
      </p:sp>
    </p:spTree>
    <p:extLst>
      <p:ext uri="{BB962C8B-B14F-4D97-AF65-F5344CB8AC3E}">
        <p14:creationId xmlns:p14="http://schemas.microsoft.com/office/powerpoint/2010/main" val="26192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E87DD5ED-B431-CAC5-2DBE-43B9A6F89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731"/>
            <a:ext cx="12192000" cy="593426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77EAA5-DACC-0237-0537-B24FDECC486A}"/>
              </a:ext>
            </a:extLst>
          </p:cNvPr>
          <p:cNvSpPr/>
          <p:nvPr/>
        </p:nvSpPr>
        <p:spPr>
          <a:xfrm>
            <a:off x="640080" y="3214254"/>
            <a:ext cx="10805160" cy="2272146"/>
          </a:xfrm>
          <a:custGeom>
            <a:avLst/>
            <a:gdLst>
              <a:gd name="connsiteX0" fmla="*/ 0 w 10469880"/>
              <a:gd name="connsiteY0" fmla="*/ 2272146 h 2272146"/>
              <a:gd name="connsiteX1" fmla="*/ 1569720 w 10469880"/>
              <a:gd name="connsiteY1" fmla="*/ 1784466 h 2272146"/>
              <a:gd name="connsiteX2" fmla="*/ 2133600 w 10469880"/>
              <a:gd name="connsiteY2" fmla="*/ 1601586 h 2272146"/>
              <a:gd name="connsiteX3" fmla="*/ 2804160 w 10469880"/>
              <a:gd name="connsiteY3" fmla="*/ 1113906 h 2272146"/>
              <a:gd name="connsiteX4" fmla="*/ 3596640 w 10469880"/>
              <a:gd name="connsiteY4" fmla="*/ 534786 h 2272146"/>
              <a:gd name="connsiteX5" fmla="*/ 4358640 w 10469880"/>
              <a:gd name="connsiteY5" fmla="*/ 138546 h 2272146"/>
              <a:gd name="connsiteX6" fmla="*/ 5151120 w 10469880"/>
              <a:gd name="connsiteY6" fmla="*/ 1386 h 2272146"/>
              <a:gd name="connsiteX7" fmla="*/ 6019800 w 10469880"/>
              <a:gd name="connsiteY7" fmla="*/ 92826 h 2272146"/>
              <a:gd name="connsiteX8" fmla="*/ 7071360 w 10469880"/>
              <a:gd name="connsiteY8" fmla="*/ 458586 h 2272146"/>
              <a:gd name="connsiteX9" fmla="*/ 8366760 w 10469880"/>
              <a:gd name="connsiteY9" fmla="*/ 976746 h 2272146"/>
              <a:gd name="connsiteX10" fmla="*/ 9540240 w 10469880"/>
              <a:gd name="connsiteY10" fmla="*/ 1449186 h 2272146"/>
              <a:gd name="connsiteX11" fmla="*/ 10469880 w 10469880"/>
              <a:gd name="connsiteY11" fmla="*/ 1799706 h 2272146"/>
              <a:gd name="connsiteX0" fmla="*/ 0 w 10805160"/>
              <a:gd name="connsiteY0" fmla="*/ 2272146 h 2272146"/>
              <a:gd name="connsiteX1" fmla="*/ 1569720 w 10805160"/>
              <a:gd name="connsiteY1" fmla="*/ 1784466 h 2272146"/>
              <a:gd name="connsiteX2" fmla="*/ 2133600 w 10805160"/>
              <a:gd name="connsiteY2" fmla="*/ 1601586 h 2272146"/>
              <a:gd name="connsiteX3" fmla="*/ 2804160 w 10805160"/>
              <a:gd name="connsiteY3" fmla="*/ 1113906 h 2272146"/>
              <a:gd name="connsiteX4" fmla="*/ 3596640 w 10805160"/>
              <a:gd name="connsiteY4" fmla="*/ 534786 h 2272146"/>
              <a:gd name="connsiteX5" fmla="*/ 4358640 w 10805160"/>
              <a:gd name="connsiteY5" fmla="*/ 138546 h 2272146"/>
              <a:gd name="connsiteX6" fmla="*/ 5151120 w 10805160"/>
              <a:gd name="connsiteY6" fmla="*/ 1386 h 2272146"/>
              <a:gd name="connsiteX7" fmla="*/ 6019800 w 10805160"/>
              <a:gd name="connsiteY7" fmla="*/ 92826 h 2272146"/>
              <a:gd name="connsiteX8" fmla="*/ 7071360 w 10805160"/>
              <a:gd name="connsiteY8" fmla="*/ 458586 h 2272146"/>
              <a:gd name="connsiteX9" fmla="*/ 8366760 w 10805160"/>
              <a:gd name="connsiteY9" fmla="*/ 976746 h 2272146"/>
              <a:gd name="connsiteX10" fmla="*/ 9540240 w 10805160"/>
              <a:gd name="connsiteY10" fmla="*/ 1449186 h 2272146"/>
              <a:gd name="connsiteX11" fmla="*/ 10805160 w 10805160"/>
              <a:gd name="connsiteY11" fmla="*/ 1967346 h 2272146"/>
              <a:gd name="connsiteX0" fmla="*/ 0 w 10805160"/>
              <a:gd name="connsiteY0" fmla="*/ 2272146 h 2272146"/>
              <a:gd name="connsiteX1" fmla="*/ 1569720 w 10805160"/>
              <a:gd name="connsiteY1" fmla="*/ 1784466 h 2272146"/>
              <a:gd name="connsiteX2" fmla="*/ 2164080 w 10805160"/>
              <a:gd name="connsiteY2" fmla="*/ 1555866 h 2272146"/>
              <a:gd name="connsiteX3" fmla="*/ 2804160 w 10805160"/>
              <a:gd name="connsiteY3" fmla="*/ 1113906 h 2272146"/>
              <a:gd name="connsiteX4" fmla="*/ 3596640 w 10805160"/>
              <a:gd name="connsiteY4" fmla="*/ 534786 h 2272146"/>
              <a:gd name="connsiteX5" fmla="*/ 4358640 w 10805160"/>
              <a:gd name="connsiteY5" fmla="*/ 138546 h 2272146"/>
              <a:gd name="connsiteX6" fmla="*/ 5151120 w 10805160"/>
              <a:gd name="connsiteY6" fmla="*/ 1386 h 2272146"/>
              <a:gd name="connsiteX7" fmla="*/ 6019800 w 10805160"/>
              <a:gd name="connsiteY7" fmla="*/ 92826 h 2272146"/>
              <a:gd name="connsiteX8" fmla="*/ 7071360 w 10805160"/>
              <a:gd name="connsiteY8" fmla="*/ 458586 h 2272146"/>
              <a:gd name="connsiteX9" fmla="*/ 8366760 w 10805160"/>
              <a:gd name="connsiteY9" fmla="*/ 976746 h 2272146"/>
              <a:gd name="connsiteX10" fmla="*/ 9540240 w 10805160"/>
              <a:gd name="connsiteY10" fmla="*/ 1449186 h 2272146"/>
              <a:gd name="connsiteX11" fmla="*/ 10805160 w 10805160"/>
              <a:gd name="connsiteY11" fmla="*/ 1967346 h 22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05160" h="2272146">
                <a:moveTo>
                  <a:pt x="0" y="2272146"/>
                </a:moveTo>
                <a:lnTo>
                  <a:pt x="1569720" y="1784466"/>
                </a:lnTo>
                <a:cubicBezTo>
                  <a:pt x="1925320" y="1672706"/>
                  <a:pt x="1958340" y="1667626"/>
                  <a:pt x="2164080" y="1555866"/>
                </a:cubicBezTo>
                <a:cubicBezTo>
                  <a:pt x="2369820" y="1444106"/>
                  <a:pt x="2565400" y="1284086"/>
                  <a:pt x="2804160" y="1113906"/>
                </a:cubicBezTo>
                <a:cubicBezTo>
                  <a:pt x="3042920" y="943726"/>
                  <a:pt x="3337560" y="697346"/>
                  <a:pt x="3596640" y="534786"/>
                </a:cubicBezTo>
                <a:cubicBezTo>
                  <a:pt x="3855720" y="372226"/>
                  <a:pt x="4099560" y="227446"/>
                  <a:pt x="4358640" y="138546"/>
                </a:cubicBezTo>
                <a:cubicBezTo>
                  <a:pt x="4617720" y="49646"/>
                  <a:pt x="4874260" y="9006"/>
                  <a:pt x="5151120" y="1386"/>
                </a:cubicBezTo>
                <a:cubicBezTo>
                  <a:pt x="5427980" y="-6234"/>
                  <a:pt x="5699760" y="16626"/>
                  <a:pt x="6019800" y="92826"/>
                </a:cubicBezTo>
                <a:cubicBezTo>
                  <a:pt x="6339840" y="169026"/>
                  <a:pt x="6680200" y="311266"/>
                  <a:pt x="7071360" y="458586"/>
                </a:cubicBezTo>
                <a:cubicBezTo>
                  <a:pt x="7462520" y="605906"/>
                  <a:pt x="8366760" y="976746"/>
                  <a:pt x="8366760" y="976746"/>
                </a:cubicBezTo>
                <a:lnTo>
                  <a:pt x="9540240" y="1449186"/>
                </a:lnTo>
                <a:cubicBezTo>
                  <a:pt x="9890760" y="1586346"/>
                  <a:pt x="10805160" y="1967346"/>
                  <a:pt x="10805160" y="1967346"/>
                </a:cubicBezTo>
              </a:path>
            </a:pathLst>
          </a:custGeom>
          <a:noFill/>
          <a:ln w="127000" cap="sq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D62ED-81DD-917A-CD57-E2B98944E357}"/>
              </a:ext>
            </a:extLst>
          </p:cNvPr>
          <p:cNvGrpSpPr/>
          <p:nvPr/>
        </p:nvGrpSpPr>
        <p:grpSpPr>
          <a:xfrm rot="3300000">
            <a:off x="8564880" y="121920"/>
            <a:ext cx="746320" cy="719344"/>
            <a:chOff x="6130686" y="0"/>
            <a:chExt cx="781698" cy="851065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1FD79FD-DC80-D343-7B29-D9EEE9CFB59E}"/>
                </a:ext>
              </a:extLst>
            </p:cNvPr>
            <p:cNvSpPr/>
            <p:nvPr/>
          </p:nvSpPr>
          <p:spPr>
            <a:xfrm rot="16200000">
              <a:off x="6096002" y="34684"/>
              <a:ext cx="851065" cy="781698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869B9B-D41C-948D-8684-F1E4ED20913C}"/>
                </a:ext>
              </a:extLst>
            </p:cNvPr>
            <p:cNvSpPr/>
            <p:nvPr/>
          </p:nvSpPr>
          <p:spPr>
            <a:xfrm>
              <a:off x="6355278" y="425533"/>
              <a:ext cx="332509" cy="369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0F41BE-2C16-7499-5F25-80C056016A3C}"/>
                </a:ext>
              </a:extLst>
            </p:cNvPr>
            <p:cNvSpPr txBox="1"/>
            <p:nvPr/>
          </p:nvSpPr>
          <p:spPr>
            <a:xfrm>
              <a:off x="6430488" y="425533"/>
              <a:ext cx="176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A9D0FAC-381C-3D01-1C88-3D211CD64A3F}"/>
              </a:ext>
            </a:extLst>
          </p:cNvPr>
          <p:cNvSpPr txBox="1"/>
          <p:nvPr/>
        </p:nvSpPr>
        <p:spPr>
          <a:xfrm rot="20780573">
            <a:off x="1172140" y="4990950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 49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43FAC-9397-561A-86B2-4C1FE8029605}"/>
              </a:ext>
            </a:extLst>
          </p:cNvPr>
          <p:cNvSpPr txBox="1"/>
          <p:nvPr/>
        </p:nvSpPr>
        <p:spPr>
          <a:xfrm rot="1248159">
            <a:off x="8381779" y="3956023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 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9BC862-67F3-AC88-1ADE-C0932ACC7D4E}"/>
              </a:ext>
            </a:extLst>
          </p:cNvPr>
          <p:cNvSpPr txBox="1"/>
          <p:nvPr/>
        </p:nvSpPr>
        <p:spPr>
          <a:xfrm rot="20736444">
            <a:off x="4670584" y="4181876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C46D-9E8E-9213-9063-B69E0F7E27FB}"/>
              </a:ext>
            </a:extLst>
          </p:cNvPr>
          <p:cNvSpPr txBox="1"/>
          <p:nvPr/>
        </p:nvSpPr>
        <p:spPr>
          <a:xfrm rot="18259928">
            <a:off x="6610724" y="1539661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Rawhide 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E6049-7EFC-58B1-5668-1CB4EB30D013}"/>
              </a:ext>
            </a:extLst>
          </p:cNvPr>
          <p:cNvSpPr txBox="1"/>
          <p:nvPr/>
        </p:nvSpPr>
        <p:spPr>
          <a:xfrm rot="19254532">
            <a:off x="8179229" y="5166823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Fifth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0B0D5-D117-07F6-752E-21A7C0998B5C}"/>
              </a:ext>
            </a:extLst>
          </p:cNvPr>
          <p:cNvSpPr txBox="1"/>
          <p:nvPr/>
        </p:nvSpPr>
        <p:spPr>
          <a:xfrm rot="19470589">
            <a:off x="9908302" y="3835229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Fifth Ave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E1A57BF-2008-780B-4C7F-C106F28610E4}"/>
              </a:ext>
            </a:extLst>
          </p:cNvPr>
          <p:cNvSpPr/>
          <p:nvPr/>
        </p:nvSpPr>
        <p:spPr>
          <a:xfrm>
            <a:off x="7665719" y="923731"/>
            <a:ext cx="540723" cy="2703389"/>
          </a:xfrm>
          <a:custGeom>
            <a:avLst/>
            <a:gdLst>
              <a:gd name="connsiteX0" fmla="*/ 533400 w 533400"/>
              <a:gd name="connsiteY0" fmla="*/ 0 h 2697480"/>
              <a:gd name="connsiteX1" fmla="*/ 381000 w 533400"/>
              <a:gd name="connsiteY1" fmla="*/ 1280160 h 2697480"/>
              <a:gd name="connsiteX2" fmla="*/ 381000 w 533400"/>
              <a:gd name="connsiteY2" fmla="*/ 1280160 h 2697480"/>
              <a:gd name="connsiteX3" fmla="*/ 213360 w 533400"/>
              <a:gd name="connsiteY3" fmla="*/ 2148840 h 2697480"/>
              <a:gd name="connsiteX4" fmla="*/ 0 w 533400"/>
              <a:gd name="connsiteY4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2697480">
                <a:moveTo>
                  <a:pt x="533400" y="0"/>
                </a:moveTo>
                <a:lnTo>
                  <a:pt x="381000" y="1280160"/>
                </a:lnTo>
                <a:lnTo>
                  <a:pt x="381000" y="1280160"/>
                </a:lnTo>
                <a:cubicBezTo>
                  <a:pt x="353060" y="1424940"/>
                  <a:pt x="276860" y="1912620"/>
                  <a:pt x="213360" y="2148840"/>
                </a:cubicBezTo>
                <a:cubicBezTo>
                  <a:pt x="149860" y="2385060"/>
                  <a:pt x="74930" y="2541270"/>
                  <a:pt x="0" y="2697480"/>
                </a:cubicBezTo>
              </a:path>
            </a:pathLst>
          </a:custGeom>
          <a:noFill/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24A5E8-CB8D-91D9-D404-FF1925751892}"/>
              </a:ext>
            </a:extLst>
          </p:cNvPr>
          <p:cNvSpPr txBox="1"/>
          <p:nvPr/>
        </p:nvSpPr>
        <p:spPr>
          <a:xfrm rot="16913686">
            <a:off x="7222516" y="1968784"/>
            <a:ext cx="161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Realigned Rawhide 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E7A878-D35A-AB2B-39F5-9F21EB8E0B45}"/>
              </a:ext>
            </a:extLst>
          </p:cNvPr>
          <p:cNvSpPr txBox="1"/>
          <p:nvPr/>
        </p:nvSpPr>
        <p:spPr>
          <a:xfrm>
            <a:off x="197275" y="2178675"/>
            <a:ext cx="3056329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Lane Highway with Bicycle Lanes. Sidewalk on West Side. Class I Path on East Side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5437C0-D643-A125-8615-5EA1FE3CC4BB}"/>
              </a:ext>
            </a:extLst>
          </p:cNvPr>
          <p:cNvCxnSpPr>
            <a:cxnSpLocks/>
            <a:stCxn id="28" idx="3"/>
            <a:endCxn id="26" idx="4"/>
          </p:cNvCxnSpPr>
          <p:nvPr/>
        </p:nvCxnSpPr>
        <p:spPr>
          <a:xfrm>
            <a:off x="3253604" y="2778840"/>
            <a:ext cx="983116" cy="9702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0A21ED4-05A2-8A73-229F-5CF0CA2CF048}"/>
              </a:ext>
            </a:extLst>
          </p:cNvPr>
          <p:cNvSpPr/>
          <p:nvPr/>
        </p:nvSpPr>
        <p:spPr>
          <a:xfrm rot="225364">
            <a:off x="4557249" y="3583082"/>
            <a:ext cx="345966" cy="134417"/>
          </a:xfrm>
          <a:custGeom>
            <a:avLst/>
            <a:gdLst>
              <a:gd name="connsiteX0" fmla="*/ 0 w 392762"/>
              <a:gd name="connsiteY0" fmla="*/ 42959 h 42959"/>
              <a:gd name="connsiteX1" fmla="*/ 177970 w 392762"/>
              <a:gd name="connsiteY1" fmla="*/ 12274 h 42959"/>
              <a:gd name="connsiteX2" fmla="*/ 392762 w 392762"/>
              <a:gd name="connsiteY2" fmla="*/ 0 h 4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762" h="42959">
                <a:moveTo>
                  <a:pt x="0" y="42959"/>
                </a:moveTo>
                <a:cubicBezTo>
                  <a:pt x="56255" y="31196"/>
                  <a:pt x="112510" y="19434"/>
                  <a:pt x="177970" y="12274"/>
                </a:cubicBezTo>
                <a:cubicBezTo>
                  <a:pt x="243430" y="5114"/>
                  <a:pt x="318096" y="2557"/>
                  <a:pt x="392762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392152-602F-B037-D596-AE95175E05FC}"/>
              </a:ext>
            </a:extLst>
          </p:cNvPr>
          <p:cNvSpPr txBox="1"/>
          <p:nvPr/>
        </p:nvSpPr>
        <p:spPr>
          <a:xfrm>
            <a:off x="2648636" y="1126028"/>
            <a:ext cx="2425943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Park and Ride Location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09DF5C-C1C0-BAEE-39C4-0DDAEB90A05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443746" y="1772359"/>
            <a:ext cx="272191" cy="18481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D6C650D-3639-8377-6A66-32E63072E8E2}"/>
              </a:ext>
            </a:extLst>
          </p:cNvPr>
          <p:cNvSpPr txBox="1"/>
          <p:nvPr/>
        </p:nvSpPr>
        <p:spPr>
          <a:xfrm>
            <a:off x="9723336" y="1352166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Transit Stops Locations TBD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DD3318-F7F0-4C0D-909E-8CFB8D11528C}"/>
              </a:ext>
            </a:extLst>
          </p:cNvPr>
          <p:cNvSpPr txBox="1"/>
          <p:nvPr/>
        </p:nvSpPr>
        <p:spPr>
          <a:xfrm>
            <a:off x="1144265" y="5941247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New Turn Lanes</a:t>
            </a:r>
          </a:p>
        </p:txBody>
      </p:sp>
      <p:sp>
        <p:nvSpPr>
          <p:cNvPr id="44" name="Arrow: Bent-Up 43">
            <a:extLst>
              <a:ext uri="{FF2B5EF4-FFF2-40B4-BE49-F238E27FC236}">
                <a16:creationId xmlns:a16="http://schemas.microsoft.com/office/drawing/2014/main" id="{B54B1747-06A5-D279-B028-84708E5B52EA}"/>
              </a:ext>
            </a:extLst>
          </p:cNvPr>
          <p:cNvSpPr/>
          <p:nvPr/>
        </p:nvSpPr>
        <p:spPr>
          <a:xfrm rot="19989159" flipV="1">
            <a:off x="2515292" y="5001722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1F13D2-A557-9FBD-1619-4F8D720213C6}"/>
              </a:ext>
            </a:extLst>
          </p:cNvPr>
          <p:cNvSpPr/>
          <p:nvPr/>
        </p:nvSpPr>
        <p:spPr>
          <a:xfrm>
            <a:off x="2758947" y="4637316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BC5020-4F25-9973-C634-6FC6F23CA535}"/>
              </a:ext>
            </a:extLst>
          </p:cNvPr>
          <p:cNvSpPr txBox="1"/>
          <p:nvPr/>
        </p:nvSpPr>
        <p:spPr>
          <a:xfrm>
            <a:off x="2816720" y="4591688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456F08-7995-8BA8-62A5-6DF7DA730D4A}"/>
              </a:ext>
            </a:extLst>
          </p:cNvPr>
          <p:cNvSpPr/>
          <p:nvPr/>
        </p:nvSpPr>
        <p:spPr>
          <a:xfrm>
            <a:off x="7536070" y="3550103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0C297D-6632-D520-46FC-286600DA0DF0}"/>
              </a:ext>
            </a:extLst>
          </p:cNvPr>
          <p:cNvSpPr txBox="1"/>
          <p:nvPr/>
        </p:nvSpPr>
        <p:spPr>
          <a:xfrm>
            <a:off x="7593843" y="3504475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97459E4-72FD-08EB-33EA-173B358CCB83}"/>
              </a:ext>
            </a:extLst>
          </p:cNvPr>
          <p:cNvSpPr/>
          <p:nvPr/>
        </p:nvSpPr>
        <p:spPr>
          <a:xfrm>
            <a:off x="9787893" y="4452020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001480-2DFE-A7E2-050C-05195D8BA421}"/>
              </a:ext>
            </a:extLst>
          </p:cNvPr>
          <p:cNvSpPr txBox="1"/>
          <p:nvPr/>
        </p:nvSpPr>
        <p:spPr>
          <a:xfrm>
            <a:off x="9845666" y="4406392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382662-08A2-523E-00E7-C2A1FA54B733}"/>
              </a:ext>
            </a:extLst>
          </p:cNvPr>
          <p:cNvSpPr txBox="1"/>
          <p:nvPr/>
        </p:nvSpPr>
        <p:spPr>
          <a:xfrm>
            <a:off x="9723336" y="5973288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Project Intersections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24DD4B-57C9-0B17-369D-B09D7AC32D33}"/>
              </a:ext>
            </a:extLst>
          </p:cNvPr>
          <p:cNvSpPr/>
          <p:nvPr/>
        </p:nvSpPr>
        <p:spPr>
          <a:xfrm>
            <a:off x="9849468" y="6076375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AC8830-26FF-FD06-BBFE-10C115B1B70E}"/>
              </a:ext>
            </a:extLst>
          </p:cNvPr>
          <p:cNvSpPr txBox="1"/>
          <p:nvPr/>
        </p:nvSpPr>
        <p:spPr>
          <a:xfrm>
            <a:off x="9907241" y="6030747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#</a:t>
            </a:r>
          </a:p>
        </p:txBody>
      </p:sp>
      <p:sp>
        <p:nvSpPr>
          <p:cNvPr id="35" name="Arrow: Bent-Up 34">
            <a:extLst>
              <a:ext uri="{FF2B5EF4-FFF2-40B4-BE49-F238E27FC236}">
                <a16:creationId xmlns:a16="http://schemas.microsoft.com/office/drawing/2014/main" id="{B786E93B-F804-17B2-1D6B-E584C68EB63F}"/>
              </a:ext>
            </a:extLst>
          </p:cNvPr>
          <p:cNvSpPr/>
          <p:nvPr/>
        </p:nvSpPr>
        <p:spPr>
          <a:xfrm rot="20746245" flipV="1">
            <a:off x="7187885" y="4191986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row: Bent-Up 37">
            <a:extLst>
              <a:ext uri="{FF2B5EF4-FFF2-40B4-BE49-F238E27FC236}">
                <a16:creationId xmlns:a16="http://schemas.microsoft.com/office/drawing/2014/main" id="{FE6D24CF-79E7-1EDC-764E-BEA72B69B93B}"/>
              </a:ext>
            </a:extLst>
          </p:cNvPr>
          <p:cNvSpPr/>
          <p:nvPr/>
        </p:nvSpPr>
        <p:spPr>
          <a:xfrm rot="20713601">
            <a:off x="7098469" y="3839951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Bent-Up 38">
            <a:extLst>
              <a:ext uri="{FF2B5EF4-FFF2-40B4-BE49-F238E27FC236}">
                <a16:creationId xmlns:a16="http://schemas.microsoft.com/office/drawing/2014/main" id="{C0ED60BD-416C-4AF6-8A50-D98E7D15BB16}"/>
              </a:ext>
            </a:extLst>
          </p:cNvPr>
          <p:cNvSpPr/>
          <p:nvPr/>
        </p:nvSpPr>
        <p:spPr>
          <a:xfrm rot="1236013" flipV="1">
            <a:off x="6699795" y="3503269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Bent-Up 41">
            <a:extLst>
              <a:ext uri="{FF2B5EF4-FFF2-40B4-BE49-F238E27FC236}">
                <a16:creationId xmlns:a16="http://schemas.microsoft.com/office/drawing/2014/main" id="{AA74D5C2-024C-D4C2-D9C7-B45F43DEC420}"/>
              </a:ext>
            </a:extLst>
          </p:cNvPr>
          <p:cNvSpPr/>
          <p:nvPr/>
        </p:nvSpPr>
        <p:spPr>
          <a:xfrm rot="6576826" flipV="1">
            <a:off x="7012140" y="2964117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Bent-Up 46">
            <a:extLst>
              <a:ext uri="{FF2B5EF4-FFF2-40B4-BE49-F238E27FC236}">
                <a16:creationId xmlns:a16="http://schemas.microsoft.com/office/drawing/2014/main" id="{FE143325-8C56-5211-AC61-86835E565CDD}"/>
              </a:ext>
            </a:extLst>
          </p:cNvPr>
          <p:cNvSpPr/>
          <p:nvPr/>
        </p:nvSpPr>
        <p:spPr>
          <a:xfrm rot="6498059">
            <a:off x="7361504" y="3095491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Bent-Up 54">
            <a:extLst>
              <a:ext uri="{FF2B5EF4-FFF2-40B4-BE49-F238E27FC236}">
                <a16:creationId xmlns:a16="http://schemas.microsoft.com/office/drawing/2014/main" id="{E2963E90-2335-2B87-A435-E494FD09328A}"/>
              </a:ext>
            </a:extLst>
          </p:cNvPr>
          <p:cNvSpPr/>
          <p:nvPr/>
        </p:nvSpPr>
        <p:spPr>
          <a:xfrm rot="12224797" flipV="1">
            <a:off x="7857127" y="3369335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Bent-Up 55">
            <a:extLst>
              <a:ext uri="{FF2B5EF4-FFF2-40B4-BE49-F238E27FC236}">
                <a16:creationId xmlns:a16="http://schemas.microsoft.com/office/drawing/2014/main" id="{1CC169D8-74FF-04FB-149F-79A8B4C539D5}"/>
              </a:ext>
            </a:extLst>
          </p:cNvPr>
          <p:cNvSpPr/>
          <p:nvPr/>
        </p:nvSpPr>
        <p:spPr>
          <a:xfrm rot="19142166" flipV="1">
            <a:off x="9874810" y="5077073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Bent-Up 56">
            <a:extLst>
              <a:ext uri="{FF2B5EF4-FFF2-40B4-BE49-F238E27FC236}">
                <a16:creationId xmlns:a16="http://schemas.microsoft.com/office/drawing/2014/main" id="{8BCA726C-9582-2F7D-AC07-67972073390A}"/>
              </a:ext>
            </a:extLst>
          </p:cNvPr>
          <p:cNvSpPr/>
          <p:nvPr/>
        </p:nvSpPr>
        <p:spPr>
          <a:xfrm rot="1412669" flipV="1">
            <a:off x="9185997" y="4494297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Bent-Up 58">
            <a:extLst>
              <a:ext uri="{FF2B5EF4-FFF2-40B4-BE49-F238E27FC236}">
                <a16:creationId xmlns:a16="http://schemas.microsoft.com/office/drawing/2014/main" id="{219089F0-78FE-BB42-7C51-DBCFF94BDF2D}"/>
              </a:ext>
            </a:extLst>
          </p:cNvPr>
          <p:cNvSpPr/>
          <p:nvPr/>
        </p:nvSpPr>
        <p:spPr>
          <a:xfrm rot="12191421" flipV="1">
            <a:off x="10336965" y="4350875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186F576-44CE-54C1-959B-B84AFECA914E}"/>
              </a:ext>
            </a:extLst>
          </p:cNvPr>
          <p:cNvSpPr/>
          <p:nvPr/>
        </p:nvSpPr>
        <p:spPr>
          <a:xfrm>
            <a:off x="8377279" y="3595386"/>
            <a:ext cx="484817" cy="276161"/>
          </a:xfrm>
          <a:custGeom>
            <a:avLst/>
            <a:gdLst>
              <a:gd name="connsiteX0" fmla="*/ 270024 w 270024"/>
              <a:gd name="connsiteY0" fmla="*/ 0 h 288435"/>
              <a:gd name="connsiteX1" fmla="*/ 128875 w 270024"/>
              <a:gd name="connsiteY1" fmla="*/ 92053 h 288435"/>
              <a:gd name="connsiteX2" fmla="*/ 49096 w 270024"/>
              <a:gd name="connsiteY2" fmla="*/ 184107 h 288435"/>
              <a:gd name="connsiteX3" fmla="*/ 0 w 270024"/>
              <a:gd name="connsiteY3" fmla="*/ 288435 h 288435"/>
              <a:gd name="connsiteX0" fmla="*/ 405037 w 405037"/>
              <a:gd name="connsiteY0" fmla="*/ 0 h 306846"/>
              <a:gd name="connsiteX1" fmla="*/ 128875 w 405037"/>
              <a:gd name="connsiteY1" fmla="*/ 110464 h 306846"/>
              <a:gd name="connsiteX2" fmla="*/ 49096 w 405037"/>
              <a:gd name="connsiteY2" fmla="*/ 202518 h 306846"/>
              <a:gd name="connsiteX3" fmla="*/ 0 w 405037"/>
              <a:gd name="connsiteY3" fmla="*/ 306846 h 306846"/>
              <a:gd name="connsiteX0" fmla="*/ 405037 w 405037"/>
              <a:gd name="connsiteY0" fmla="*/ 0 h 306846"/>
              <a:gd name="connsiteX1" fmla="*/ 214792 w 405037"/>
              <a:gd name="connsiteY1" fmla="*/ 67506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202518 w 405037"/>
              <a:gd name="connsiteY1" fmla="*/ 36822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196381 w 405037"/>
              <a:gd name="connsiteY1" fmla="*/ 67506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227066 w 405037"/>
              <a:gd name="connsiteY1" fmla="*/ 42958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282298"/>
              <a:gd name="connsiteX1" fmla="*/ 227066 w 405037"/>
              <a:gd name="connsiteY1" fmla="*/ 42958 h 282298"/>
              <a:gd name="connsiteX2" fmla="*/ 128875 w 405037"/>
              <a:gd name="connsiteY2" fmla="*/ 110464 h 282298"/>
              <a:gd name="connsiteX3" fmla="*/ 49096 w 405037"/>
              <a:gd name="connsiteY3" fmla="*/ 202518 h 282298"/>
              <a:gd name="connsiteX4" fmla="*/ 0 w 405037"/>
              <a:gd name="connsiteY4" fmla="*/ 282298 h 282298"/>
              <a:gd name="connsiteX0" fmla="*/ 405037 w 405037"/>
              <a:gd name="connsiteY0" fmla="*/ 0 h 282298"/>
              <a:gd name="connsiteX1" fmla="*/ 227066 w 405037"/>
              <a:gd name="connsiteY1" fmla="*/ 42958 h 282298"/>
              <a:gd name="connsiteX2" fmla="*/ 128875 w 405037"/>
              <a:gd name="connsiteY2" fmla="*/ 110464 h 282298"/>
              <a:gd name="connsiteX3" fmla="*/ 49096 w 405037"/>
              <a:gd name="connsiteY3" fmla="*/ 202518 h 282298"/>
              <a:gd name="connsiteX4" fmla="*/ 0 w 405037"/>
              <a:gd name="connsiteY4" fmla="*/ 282298 h 282298"/>
              <a:gd name="connsiteX0" fmla="*/ 484817 w 484817"/>
              <a:gd name="connsiteY0" fmla="*/ 0 h 276161"/>
              <a:gd name="connsiteX1" fmla="*/ 227066 w 484817"/>
              <a:gd name="connsiteY1" fmla="*/ 36821 h 276161"/>
              <a:gd name="connsiteX2" fmla="*/ 128875 w 484817"/>
              <a:gd name="connsiteY2" fmla="*/ 104327 h 276161"/>
              <a:gd name="connsiteX3" fmla="*/ 49096 w 484817"/>
              <a:gd name="connsiteY3" fmla="*/ 196381 h 276161"/>
              <a:gd name="connsiteX4" fmla="*/ 0 w 484817"/>
              <a:gd name="connsiteY4" fmla="*/ 276161 h 276161"/>
              <a:gd name="connsiteX0" fmla="*/ 484817 w 484817"/>
              <a:gd name="connsiteY0" fmla="*/ 0 h 276161"/>
              <a:gd name="connsiteX1" fmla="*/ 245476 w 484817"/>
              <a:gd name="connsiteY1" fmla="*/ 36821 h 276161"/>
              <a:gd name="connsiteX2" fmla="*/ 128875 w 484817"/>
              <a:gd name="connsiteY2" fmla="*/ 104327 h 276161"/>
              <a:gd name="connsiteX3" fmla="*/ 49096 w 484817"/>
              <a:gd name="connsiteY3" fmla="*/ 196381 h 276161"/>
              <a:gd name="connsiteX4" fmla="*/ 0 w 484817"/>
              <a:gd name="connsiteY4" fmla="*/ 276161 h 2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17" h="276161">
                <a:moveTo>
                  <a:pt x="484817" y="0"/>
                </a:moveTo>
                <a:cubicBezTo>
                  <a:pt x="453110" y="11251"/>
                  <a:pt x="291503" y="18410"/>
                  <a:pt x="245476" y="36821"/>
                </a:cubicBezTo>
                <a:cubicBezTo>
                  <a:pt x="199449" y="55232"/>
                  <a:pt x="161605" y="77734"/>
                  <a:pt x="128875" y="104327"/>
                </a:cubicBezTo>
                <a:cubicBezTo>
                  <a:pt x="96145" y="130920"/>
                  <a:pt x="70575" y="163651"/>
                  <a:pt x="49096" y="196381"/>
                </a:cubicBezTo>
                <a:cubicBezTo>
                  <a:pt x="27617" y="229111"/>
                  <a:pt x="13808" y="240362"/>
                  <a:pt x="0" y="276161"/>
                </a:cubicBezTo>
              </a:path>
            </a:pathLst>
          </a:custGeom>
          <a:noFill/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9E2CB6-48AB-74EB-0E80-CE50A478B274}"/>
              </a:ext>
            </a:extLst>
          </p:cNvPr>
          <p:cNvSpPr txBox="1"/>
          <p:nvPr/>
        </p:nvSpPr>
        <p:spPr>
          <a:xfrm rot="21376826">
            <a:off x="8635003" y="3364583"/>
            <a:ext cx="177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Jamestown Rd</a:t>
            </a:r>
          </a:p>
        </p:txBody>
      </p:sp>
      <p:sp>
        <p:nvSpPr>
          <p:cNvPr id="62" name="Arrow: Bent-Up 61">
            <a:extLst>
              <a:ext uri="{FF2B5EF4-FFF2-40B4-BE49-F238E27FC236}">
                <a16:creationId xmlns:a16="http://schemas.microsoft.com/office/drawing/2014/main" id="{6A0543B8-6CB5-FE0D-38AA-F196B29A02BE}"/>
              </a:ext>
            </a:extLst>
          </p:cNvPr>
          <p:cNvSpPr/>
          <p:nvPr/>
        </p:nvSpPr>
        <p:spPr>
          <a:xfrm rot="19305484">
            <a:off x="9637557" y="4793906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Bent-Up 62">
            <a:extLst>
              <a:ext uri="{FF2B5EF4-FFF2-40B4-BE49-F238E27FC236}">
                <a16:creationId xmlns:a16="http://schemas.microsoft.com/office/drawing/2014/main" id="{8A02ECC2-98FA-42CC-0E90-43839DDD22A3}"/>
              </a:ext>
            </a:extLst>
          </p:cNvPr>
          <p:cNvSpPr/>
          <p:nvPr/>
        </p:nvSpPr>
        <p:spPr>
          <a:xfrm rot="8624309" flipV="1">
            <a:off x="9498479" y="3737357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Bent-Up 63">
            <a:extLst>
              <a:ext uri="{FF2B5EF4-FFF2-40B4-BE49-F238E27FC236}">
                <a16:creationId xmlns:a16="http://schemas.microsoft.com/office/drawing/2014/main" id="{E55A9948-C8EC-0057-9BD1-A476D64DD142}"/>
              </a:ext>
            </a:extLst>
          </p:cNvPr>
          <p:cNvSpPr/>
          <p:nvPr/>
        </p:nvSpPr>
        <p:spPr>
          <a:xfrm rot="8559723">
            <a:off x="9717758" y="4029401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70D8A1-2340-0688-91E8-0DDA17E60490}"/>
              </a:ext>
            </a:extLst>
          </p:cNvPr>
          <p:cNvGrpSpPr/>
          <p:nvPr/>
        </p:nvGrpSpPr>
        <p:grpSpPr>
          <a:xfrm>
            <a:off x="2603537" y="3997724"/>
            <a:ext cx="269638" cy="602456"/>
            <a:chOff x="4640432" y="-70972"/>
            <a:chExt cx="269638" cy="6024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AAE593-9DA6-5DFC-8EA4-BD877B88C688}"/>
                </a:ext>
              </a:extLst>
            </p:cNvPr>
            <p:cNvSpPr/>
            <p:nvPr/>
          </p:nvSpPr>
          <p:spPr>
            <a:xfrm>
              <a:off x="4640432" y="-70972"/>
              <a:ext cx="269638" cy="60245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D2951D6-5C7A-38DA-317C-E2104BC1F43A}"/>
                </a:ext>
              </a:extLst>
            </p:cNvPr>
            <p:cNvSpPr/>
            <p:nvPr/>
          </p:nvSpPr>
          <p:spPr>
            <a:xfrm>
              <a:off x="4683039" y="-23223"/>
              <a:ext cx="182888" cy="157316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6FA1D5E-2CA1-EF50-E0F3-41281E01BF17}"/>
                </a:ext>
              </a:extLst>
            </p:cNvPr>
            <p:cNvSpPr/>
            <p:nvPr/>
          </p:nvSpPr>
          <p:spPr>
            <a:xfrm>
              <a:off x="4683810" y="153066"/>
              <a:ext cx="182888" cy="15731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4DD179F-62E2-AA57-7ED5-12C730F66B58}"/>
                </a:ext>
              </a:extLst>
            </p:cNvPr>
            <p:cNvSpPr/>
            <p:nvPr/>
          </p:nvSpPr>
          <p:spPr>
            <a:xfrm>
              <a:off x="4683039" y="331728"/>
              <a:ext cx="182888" cy="1573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A32B59A-7794-05B3-8A75-5F921C163BCF}"/>
              </a:ext>
            </a:extLst>
          </p:cNvPr>
          <p:cNvSpPr txBox="1"/>
          <p:nvPr/>
        </p:nvSpPr>
        <p:spPr>
          <a:xfrm>
            <a:off x="197275" y="3812252"/>
            <a:ext cx="178789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Signal </a:t>
            </a:r>
          </a:p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Coordinate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104B29-DEE5-1B7D-181A-C1E561D5FBDC}"/>
              </a:ext>
            </a:extLst>
          </p:cNvPr>
          <p:cNvCxnSpPr>
            <a:cxnSpLocks/>
            <a:stCxn id="67" idx="3"/>
            <a:endCxn id="4" idx="1"/>
          </p:cNvCxnSpPr>
          <p:nvPr/>
        </p:nvCxnSpPr>
        <p:spPr>
          <a:xfrm>
            <a:off x="1985174" y="4135418"/>
            <a:ext cx="618363" cy="163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>
            <a:extLst>
              <a:ext uri="{FF2B5EF4-FFF2-40B4-BE49-F238E27FC236}">
                <a16:creationId xmlns:a16="http://schemas.microsoft.com/office/drawing/2014/main" id="{C251B7B7-0DA4-4A6A-B918-C19D2E2C9D93}"/>
              </a:ext>
            </a:extLst>
          </p:cNvPr>
          <p:cNvSpPr txBox="1">
            <a:spLocks/>
          </p:cNvSpPr>
          <p:nvPr/>
        </p:nvSpPr>
        <p:spPr>
          <a:xfrm>
            <a:off x="419741" y="259963"/>
            <a:ext cx="445280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3</a:t>
            </a:r>
          </a:p>
        </p:txBody>
      </p:sp>
    </p:spTree>
    <p:extLst>
      <p:ext uri="{BB962C8B-B14F-4D97-AF65-F5344CB8AC3E}">
        <p14:creationId xmlns:p14="http://schemas.microsoft.com/office/powerpoint/2010/main" val="82975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FAE0E-E384-4402-9FC0-9553FD77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44" y="764392"/>
            <a:ext cx="8483096" cy="6093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263331"/>
            <a:ext cx="44528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3</a:t>
            </a:r>
          </a:p>
        </p:txBody>
      </p:sp>
    </p:spTree>
    <p:extLst>
      <p:ext uri="{BB962C8B-B14F-4D97-AF65-F5344CB8AC3E}">
        <p14:creationId xmlns:p14="http://schemas.microsoft.com/office/powerpoint/2010/main" val="307116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1C496-344A-47FA-8593-4E9F55E6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47" y="739954"/>
            <a:ext cx="8431927" cy="601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263331"/>
            <a:ext cx="44528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3</a:t>
            </a:r>
          </a:p>
        </p:txBody>
      </p:sp>
    </p:spTree>
    <p:extLst>
      <p:ext uri="{BB962C8B-B14F-4D97-AF65-F5344CB8AC3E}">
        <p14:creationId xmlns:p14="http://schemas.microsoft.com/office/powerpoint/2010/main" val="30185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Study Area Projects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613"/>
            <a:ext cx="6603576" cy="388077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Rawhide Road Bridge Project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bridge and realignment of Rawhide Road to the east.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Rush Shared Use Path Project and E-Bike/E-Scooter Program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I shared use path between Chicken Ranch Road and Columbia College.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8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73C77-8503-45BE-9752-B353406F816D}"/>
              </a:ext>
            </a:extLst>
          </p:cNvPr>
          <p:cNvSpPr/>
          <p:nvPr/>
        </p:nvSpPr>
        <p:spPr>
          <a:xfrm>
            <a:off x="364992" y="1510166"/>
            <a:ext cx="2368049" cy="5008621"/>
          </a:xfrm>
          <a:prstGeom prst="rect">
            <a:avLst/>
          </a:prstGeom>
          <a:solidFill>
            <a:srgbClr val="96BB3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31A7A87-DED6-4194-9DC2-BCDD46801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86" y="0"/>
            <a:ext cx="9290388" cy="687230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D46F93-106D-42FA-8F06-2584CF4009C9}"/>
              </a:ext>
            </a:extLst>
          </p:cNvPr>
          <p:cNvCxnSpPr>
            <a:cxnSpLocks/>
          </p:cNvCxnSpPr>
          <p:nvPr/>
        </p:nvCxnSpPr>
        <p:spPr>
          <a:xfrm>
            <a:off x="409946" y="1319481"/>
            <a:ext cx="2544540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57FEF7-72B2-4652-8B33-4E37AE250399}"/>
              </a:ext>
            </a:extLst>
          </p:cNvPr>
          <p:cNvSpPr txBox="1"/>
          <p:nvPr/>
        </p:nvSpPr>
        <p:spPr>
          <a:xfrm>
            <a:off x="343143" y="856585"/>
            <a:ext cx="2468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CD400-B8FF-4A5C-A3FF-48A9B9EC52FB}"/>
              </a:ext>
            </a:extLst>
          </p:cNvPr>
          <p:cNvSpPr txBox="1"/>
          <p:nvPr/>
        </p:nvSpPr>
        <p:spPr>
          <a:xfrm>
            <a:off x="416835" y="1510166"/>
            <a:ext cx="22525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Asthma &amp; COPD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map shows Asthma and COPD patients by zip code and notes schools in red triangles and Tribal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Rancharias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yellow circles.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 receptors are potentially impacted by vehicle emissions on SR 49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F1D1D0-2774-4C65-A2F9-0134EC0CE1C4}"/>
              </a:ext>
            </a:extLst>
          </p:cNvPr>
          <p:cNvCxnSpPr/>
          <p:nvPr/>
        </p:nvCxnSpPr>
        <p:spPr>
          <a:xfrm>
            <a:off x="2954486" y="0"/>
            <a:ext cx="0" cy="68723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A19FA5C-A0FA-4B9E-A397-DEC053834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6" b="22696"/>
          <a:stretch/>
        </p:blipFill>
        <p:spPr>
          <a:xfrm>
            <a:off x="2954486" y="0"/>
            <a:ext cx="9237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45" y="483766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ADF176-5ABE-F4B8-C7E3-F0CAF657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140866"/>
              </p:ext>
            </p:extLst>
          </p:nvPr>
        </p:nvGraphicFramePr>
        <p:xfrm>
          <a:off x="1712199" y="1345629"/>
          <a:ext cx="8904427" cy="3722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1578">
                  <a:extLst>
                    <a:ext uri="{9D8B030D-6E8A-4147-A177-3AD203B41FA5}">
                      <a16:colId xmlns:a16="http://schemas.microsoft.com/office/drawing/2014/main" val="3223847633"/>
                    </a:ext>
                  </a:extLst>
                </a:gridCol>
                <a:gridCol w="2002334">
                  <a:extLst>
                    <a:ext uri="{9D8B030D-6E8A-4147-A177-3AD203B41FA5}">
                      <a16:colId xmlns:a16="http://schemas.microsoft.com/office/drawing/2014/main" val="4278536596"/>
                    </a:ext>
                  </a:extLst>
                </a:gridCol>
                <a:gridCol w="1910515">
                  <a:extLst>
                    <a:ext uri="{9D8B030D-6E8A-4147-A177-3AD203B41FA5}">
                      <a16:colId xmlns:a16="http://schemas.microsoft.com/office/drawing/2014/main" val="3610903088"/>
                    </a:ext>
                  </a:extLst>
                </a:gridCol>
              </a:tblGrid>
              <a:tr h="443442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Design Year 2047 Project Effects on County Emissions (metric tons CO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Design Year 2047 Effects on County VMT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757950"/>
                  </a:ext>
                </a:extLst>
              </a:tr>
              <a:tr h="40794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Value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Alt 1 &amp; 2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Alt 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083614"/>
                  </a:ext>
                </a:extLst>
              </a:tr>
              <a:tr h="574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Tuolumne County Emissions under No Build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314,712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314,712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03085169"/>
                  </a:ext>
                </a:extLst>
              </a:tr>
              <a:tr h="574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Change in Tuolumne County Emissions Due to </a:t>
                      </a:r>
                      <a:r>
                        <a:rPr lang="en-US" sz="14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VMT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under Project Alternative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-1,127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-1,645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88448"/>
                  </a:ext>
                </a:extLst>
              </a:tr>
              <a:tr h="574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Change in Tuolumne County Emissions Due to </a:t>
                      </a:r>
                      <a:r>
                        <a:rPr lang="en-US" sz="14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Congestion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under Project Alternative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-1,735</a:t>
                      </a:r>
                      <a:endParaRPr lang="en-US" sz="140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-1,179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824013"/>
                  </a:ext>
                </a:extLst>
              </a:tr>
              <a:tr h="574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Tuolumne County Emissions under Project Alternative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311,850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311,888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0257420"/>
                  </a:ext>
                </a:extLst>
              </a:tr>
              <a:tr h="574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 Change in Tuolumne County Emissions under Project Alternative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-0.91%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-0.90%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83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50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E88BA86-D68B-F9E2-6522-D07E1351F8F6}"/>
              </a:ext>
            </a:extLst>
          </p:cNvPr>
          <p:cNvSpPr txBox="1"/>
          <p:nvPr/>
        </p:nvSpPr>
        <p:spPr>
          <a:xfrm>
            <a:off x="4542731" y="669442"/>
            <a:ext cx="76492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Access: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government services in Sonora, shopping, childcare, higher education, healthcare, and recreation in the county through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pedestrian, cyclist, and transit improvements as well as a Park &amp; Ride facility.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07A38-FAAF-2E9C-A8C1-F239F77A041D}"/>
              </a:ext>
            </a:extLst>
          </p:cNvPr>
          <p:cNvSpPr txBox="1"/>
          <p:nvPr/>
        </p:nvSpPr>
        <p:spPr>
          <a:xfrm>
            <a:off x="5384834" y="2246211"/>
            <a:ext cx="6618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Support the Local Economy: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By enhancing access to job training and employment opportunities as well as nearby grocery stores and other retail facilities.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1824D-66A2-E758-881B-35900A126B72}"/>
              </a:ext>
            </a:extLst>
          </p:cNvPr>
          <p:cNvSpPr txBox="1"/>
          <p:nvPr/>
        </p:nvSpPr>
        <p:spPr>
          <a:xfrm>
            <a:off x="6406539" y="4301836"/>
            <a:ext cx="56377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Improve community health: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With pedestrian and cyclist improvements the project will help create a connected community which encourages multimodal transportation utilization, a healthy community lifestyle, and improve access to health care facilities.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585ABE-F02C-BA67-08B4-5989604DBFAA}"/>
              </a:ext>
            </a:extLst>
          </p:cNvPr>
          <p:cNvSpPr/>
          <p:nvPr/>
        </p:nvSpPr>
        <p:spPr>
          <a:xfrm>
            <a:off x="603590" y="2133031"/>
            <a:ext cx="2583778" cy="2586680"/>
          </a:xfrm>
          <a:prstGeom prst="ellipse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AEA3FF-A880-DB20-154D-652A0C866492}"/>
              </a:ext>
            </a:extLst>
          </p:cNvPr>
          <p:cNvSpPr txBox="1"/>
          <p:nvPr/>
        </p:nvSpPr>
        <p:spPr>
          <a:xfrm>
            <a:off x="1120288" y="3026440"/>
            <a:ext cx="155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91EB99-F435-DA97-7421-C93AD1F03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4343" y="742155"/>
            <a:ext cx="327603" cy="3276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80B988-593D-5DE0-CC5B-2B5D78DA1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2576946"/>
            <a:ext cx="317129" cy="31712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1DB7B2D-7B2E-7FFD-6D48-C066302A8DB6}"/>
              </a:ext>
            </a:extLst>
          </p:cNvPr>
          <p:cNvSpPr/>
          <p:nvPr/>
        </p:nvSpPr>
        <p:spPr>
          <a:xfrm>
            <a:off x="4085814" y="664766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FC0CE2B-C359-CE00-6055-94AEF88EEBB9}"/>
              </a:ext>
            </a:extLst>
          </p:cNvPr>
          <p:cNvSpPr/>
          <p:nvPr/>
        </p:nvSpPr>
        <p:spPr>
          <a:xfrm>
            <a:off x="4892466" y="2495928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1073EB5-C04D-54B6-E331-5EE2B7600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07" y="4301836"/>
            <a:ext cx="318064" cy="31806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5590DB6-D62B-165E-5B77-D404805F0889}"/>
              </a:ext>
            </a:extLst>
          </p:cNvPr>
          <p:cNvSpPr/>
          <p:nvPr/>
        </p:nvSpPr>
        <p:spPr>
          <a:xfrm>
            <a:off x="5873539" y="4242657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E0907951-C9FD-4140-5B82-D0491A34E394}"/>
              </a:ext>
            </a:extLst>
          </p:cNvPr>
          <p:cNvSpPr/>
          <p:nvPr/>
        </p:nvSpPr>
        <p:spPr>
          <a:xfrm rot="8833283">
            <a:off x="2111631" y="926710"/>
            <a:ext cx="5398717" cy="3937781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E7069A-F8E3-EFB2-DDCE-4FD768FA517B}"/>
              </a:ext>
            </a:extLst>
          </p:cNvPr>
          <p:cNvCxnSpPr>
            <a:endCxn id="29" idx="2"/>
          </p:cNvCxnSpPr>
          <p:nvPr/>
        </p:nvCxnSpPr>
        <p:spPr>
          <a:xfrm flipV="1">
            <a:off x="3054927" y="2734455"/>
            <a:ext cx="1837539" cy="4382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271638-3EC8-946E-EEE8-A5F3B56143B2}"/>
              </a:ext>
            </a:extLst>
          </p:cNvPr>
          <p:cNvCxnSpPr>
            <a:cxnSpLocks/>
            <a:stCxn id="28" idx="3"/>
          </p:cNvCxnSpPr>
          <p:nvPr/>
        </p:nvCxnSpPr>
        <p:spPr>
          <a:xfrm flipH="1">
            <a:off x="2902527" y="1071957"/>
            <a:ext cx="1255393" cy="1627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6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5B81D00-9A11-4B9B-A83E-7C0B9AB0E8A7}"/>
              </a:ext>
            </a:extLst>
          </p:cNvPr>
          <p:cNvSpPr txBox="1"/>
          <p:nvPr/>
        </p:nvSpPr>
        <p:spPr>
          <a:xfrm>
            <a:off x="6025036" y="4727042"/>
            <a:ext cx="606887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Support ZEV Integration: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Jamestown is expected to host Electric Vehicle Chargers at the Park &amp; Ride.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88214-2A53-E8B7-FE1A-688883C2239C}"/>
              </a:ext>
            </a:extLst>
          </p:cNvPr>
          <p:cNvSpPr/>
          <p:nvPr/>
        </p:nvSpPr>
        <p:spPr>
          <a:xfrm>
            <a:off x="5296487" y="1004866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E59EB9-845B-6D0B-9E5F-3995CE291267}"/>
              </a:ext>
            </a:extLst>
          </p:cNvPr>
          <p:cNvSpPr txBox="1"/>
          <p:nvPr/>
        </p:nvSpPr>
        <p:spPr>
          <a:xfrm>
            <a:off x="5864871" y="840522"/>
            <a:ext cx="62290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Infill Development: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facilitating development within the Jamestown community through infrastructure investments.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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Focusing future grown 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infill areas within existing 	communitie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 helps protect natural and agricultural land 	from future development and is compliant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CAPTI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 	The SR 49 Corridor between Jamestown and Sonora has 	very low VMT per capita.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A3B1E6-F54B-056F-D1C8-9D66B10157D6}"/>
              </a:ext>
            </a:extLst>
          </p:cNvPr>
          <p:cNvSpPr/>
          <p:nvPr/>
        </p:nvSpPr>
        <p:spPr>
          <a:xfrm>
            <a:off x="4503174" y="3518595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FEBE4D-E82C-6EB9-6A98-EFA7D46E24B1}"/>
              </a:ext>
            </a:extLst>
          </p:cNvPr>
          <p:cNvCxnSpPr>
            <a:cxnSpLocks/>
          </p:cNvCxnSpPr>
          <p:nvPr/>
        </p:nvCxnSpPr>
        <p:spPr>
          <a:xfrm flipH="1">
            <a:off x="3006437" y="3757122"/>
            <a:ext cx="14967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8F7A7D3-2A78-F977-639C-F955CF702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76" r="1695" b="7893"/>
          <a:stretch/>
        </p:blipFill>
        <p:spPr>
          <a:xfrm>
            <a:off x="589879" y="2148574"/>
            <a:ext cx="2548410" cy="24314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65F632-C9C5-DD9B-3477-56DD4CECCE21}"/>
              </a:ext>
            </a:extLst>
          </p:cNvPr>
          <p:cNvSpPr/>
          <p:nvPr/>
        </p:nvSpPr>
        <p:spPr>
          <a:xfrm>
            <a:off x="568443" y="2122628"/>
            <a:ext cx="2680668" cy="2571181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C4A07-583E-66A0-3347-BA30E01035C4}"/>
              </a:ext>
            </a:extLst>
          </p:cNvPr>
          <p:cNvSpPr txBox="1"/>
          <p:nvPr/>
        </p:nvSpPr>
        <p:spPr>
          <a:xfrm>
            <a:off x="975768" y="2764126"/>
            <a:ext cx="1776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44BD8-E015-B375-E320-7FC0531DCFD3}"/>
              </a:ext>
            </a:extLst>
          </p:cNvPr>
          <p:cNvSpPr txBox="1"/>
          <p:nvPr/>
        </p:nvSpPr>
        <p:spPr>
          <a:xfrm>
            <a:off x="3702385" y="5534955"/>
            <a:ext cx="848961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Reduce the Impact and Concentration of GHG Emissions: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 the environment and nearby vulnerable populations and Jamestown Elementary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51A40-A988-EF46-4F64-16DCD827D8A7}"/>
              </a:ext>
            </a:extLst>
          </p:cNvPr>
          <p:cNvSpPr txBox="1"/>
          <p:nvPr/>
        </p:nvSpPr>
        <p:spPr>
          <a:xfrm>
            <a:off x="4995542" y="2988106"/>
            <a:ext cx="71964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Reduce Vehicle Miles Traveled: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Through pedestrian and cyclist facility improvements or construction as well as the addition of a sheltered Park &amp; Ride. Jamestown already has among the lowest VMT in the County. Encouraging growth will reduce, overall, future VMT in the region.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171086-AF35-BB18-1B8C-7A790352A5BC}"/>
              </a:ext>
            </a:extLst>
          </p:cNvPr>
          <p:cNvSpPr/>
          <p:nvPr/>
        </p:nvSpPr>
        <p:spPr>
          <a:xfrm>
            <a:off x="5532668" y="4992499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2EE4C1-5EDA-5077-9C47-72D779E02D2E}"/>
              </a:ext>
            </a:extLst>
          </p:cNvPr>
          <p:cNvSpPr/>
          <p:nvPr/>
        </p:nvSpPr>
        <p:spPr>
          <a:xfrm>
            <a:off x="3210017" y="5756061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B9088B9A-382A-42E4-8643-CF7B4617F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04" y="1063065"/>
            <a:ext cx="340335" cy="34033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E88F26B-1E76-45FE-84D3-B17533730F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09" y="5065580"/>
            <a:ext cx="330892" cy="33089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07CBC1F5-37D6-4F03-9273-D18A6562CB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17" y="3595566"/>
            <a:ext cx="400083" cy="400083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A7D68D55-9185-4F20-A66B-B8B686FB3B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77" y="5824563"/>
            <a:ext cx="340049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1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77" y="460352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Vehicle Miles Traveled (VMT)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6A367C-2FDC-7CEB-2616-5A97D2C5F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40310"/>
              </p:ext>
            </p:extLst>
          </p:nvPr>
        </p:nvGraphicFramePr>
        <p:xfrm>
          <a:off x="1797665" y="1120752"/>
          <a:ext cx="8596669" cy="4558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9057">
                  <a:extLst>
                    <a:ext uri="{9D8B030D-6E8A-4147-A177-3AD203B41FA5}">
                      <a16:colId xmlns:a16="http://schemas.microsoft.com/office/drawing/2014/main" val="3223847633"/>
                    </a:ext>
                  </a:extLst>
                </a:gridCol>
                <a:gridCol w="1933129">
                  <a:extLst>
                    <a:ext uri="{9D8B030D-6E8A-4147-A177-3AD203B41FA5}">
                      <a16:colId xmlns:a16="http://schemas.microsoft.com/office/drawing/2014/main" val="4278536596"/>
                    </a:ext>
                  </a:extLst>
                </a:gridCol>
                <a:gridCol w="1844483">
                  <a:extLst>
                    <a:ext uri="{9D8B030D-6E8A-4147-A177-3AD203B41FA5}">
                      <a16:colId xmlns:a16="http://schemas.microsoft.com/office/drawing/2014/main" val="3610903088"/>
                    </a:ext>
                  </a:extLst>
                </a:gridCol>
              </a:tblGrid>
              <a:tr h="337223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Design Year 2047 Project Effects on County VMT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Design Year 2047 Effects on County VMT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757950"/>
                  </a:ext>
                </a:extLst>
              </a:tr>
              <a:tr h="37663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Value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Alt 1 &amp; 2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Alt 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083614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Tuolumne County VMT under No Build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2,166,395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2,166,395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03085169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Change in VMT due to the SR 49 Multimodal Improvements (Sidewalks, Bike Lanes, Bus Stops)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-1,237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-1,237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88448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Change in VMT due to the Park-and-Ride Lot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-1,419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-1,419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824013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 in VMT due to the SR 49 Widening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+3,563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0257420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Change in VMT due to the Rawhide Road Bridge Project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-642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-642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83625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Change in VMT due to the Gold Rush Shared Use Path and E-Bike/Scooter Program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-8,023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-8,023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4761019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Change in Tuolumne County VMT under Project Alternative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-7,758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-11,321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7514419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Tuolumne County VMT under Project Alternative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2,158,637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2,155,074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826268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 Change in Tuolumne County VMT under Project Alternative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-0.36%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-0.52%</a:t>
                      </a:r>
                      <a:endParaRPr lang="en-U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62704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80D077-1118-44EB-A533-2760FFDEEE2A}"/>
              </a:ext>
            </a:extLst>
          </p:cNvPr>
          <p:cNvSpPr txBox="1"/>
          <p:nvPr/>
        </p:nvSpPr>
        <p:spPr>
          <a:xfrm>
            <a:off x="981512" y="5953728"/>
            <a:ext cx="10368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*VMT analysis includes complete construction of Gold Rush Shared Use Path and growth centered in infill areas along the SR 49 corridor.</a:t>
            </a:r>
          </a:p>
        </p:txBody>
      </p:sp>
    </p:spTree>
    <p:extLst>
      <p:ext uri="{BB962C8B-B14F-4D97-AF65-F5344CB8AC3E}">
        <p14:creationId xmlns:p14="http://schemas.microsoft.com/office/powerpoint/2010/main" val="871677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5B81D00-9A11-4B9B-A83E-7C0B9AB0E8A7}"/>
              </a:ext>
            </a:extLst>
          </p:cNvPr>
          <p:cNvSpPr txBox="1"/>
          <p:nvPr/>
        </p:nvSpPr>
        <p:spPr>
          <a:xfrm>
            <a:off x="5189445" y="3272434"/>
            <a:ext cx="66711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Improve Climate Change Resiliency: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Planned improvements and operational emergency strategies should be consistent with the Tuolumne County Emergency Evacuation Strategies Report. This project includes the option to add lanes which would improve evacuation efforts.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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Though “capacity increasing”, lane additions would 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improve resiliency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 a rural community with a 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significant low-income population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that does not have 	the evacuation resources, and existing capacity of larger 	communities. This reduction of impact is supported in 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CAPTI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F58C542C-1742-4E00-9618-8F1436DE3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9" y="1114527"/>
            <a:ext cx="267759" cy="267759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AC108F73-CDC8-4C5E-B2D1-5FE3A2D029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90" y="3611831"/>
            <a:ext cx="290583" cy="2905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FB88214-2A53-E8B7-FE1A-688883C2239C}"/>
              </a:ext>
            </a:extLst>
          </p:cNvPr>
          <p:cNvSpPr/>
          <p:nvPr/>
        </p:nvSpPr>
        <p:spPr>
          <a:xfrm>
            <a:off x="5296487" y="1004866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E59EB9-845B-6D0B-9E5F-3995CE291267}"/>
              </a:ext>
            </a:extLst>
          </p:cNvPr>
          <p:cNvSpPr txBox="1"/>
          <p:nvPr/>
        </p:nvSpPr>
        <p:spPr>
          <a:xfrm>
            <a:off x="5888877" y="821681"/>
            <a:ext cx="60627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“Fix-it-first”: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Non-existent, or inadequate, pedestrian bicycle and transit facilities will be constructed or improved.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This reduces the instances of pedestrian and    	cyclist fatalities and injuries which aligns with Caltrans’ 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“Safe System”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approach and their vision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zero 	fatalities and serious injuries.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	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The goal is to reduce accident rates to average 	or below statewide rates.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A3B1E6-F54B-056F-D1C8-9D66B10157D6}"/>
              </a:ext>
            </a:extLst>
          </p:cNvPr>
          <p:cNvSpPr/>
          <p:nvPr/>
        </p:nvSpPr>
        <p:spPr>
          <a:xfrm>
            <a:off x="4706997" y="3518595"/>
            <a:ext cx="492368" cy="4770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FEBE4D-E82C-6EB9-6A98-EFA7D46E24B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3006436" y="3757122"/>
            <a:ext cx="17005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37C4A07-583E-66A0-3347-BA30E01035C4}"/>
              </a:ext>
            </a:extLst>
          </p:cNvPr>
          <p:cNvSpPr txBox="1"/>
          <p:nvPr/>
        </p:nvSpPr>
        <p:spPr>
          <a:xfrm>
            <a:off x="1131564" y="3027056"/>
            <a:ext cx="155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6152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932"/>
            <a:ext cx="92439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of Supplemental Project Initiation Document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33898"/>
            <a:ext cx="9624906" cy="3880773"/>
          </a:xfrm>
        </p:spPr>
        <p:txBody>
          <a:bodyPr>
            <a:normAutofit/>
          </a:bodyPr>
          <a:lstStyle/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PID completed in October of 2020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Concerns over the portrayal of the project, as described in this initial PID, arose shortly after. 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Supplemental PID was embarked upon in January, 2022 with a focus on ensuring the document recognized the project’s focus on serving all users. </a:t>
            </a:r>
          </a:p>
        </p:txBody>
      </p:sp>
    </p:spTree>
    <p:extLst>
      <p:ext uri="{BB962C8B-B14F-4D97-AF65-F5344CB8AC3E}">
        <p14:creationId xmlns:p14="http://schemas.microsoft.com/office/powerpoint/2010/main" val="255153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7159B4-BA8F-4B05-B1F2-55E8980E24CA}"/>
              </a:ext>
            </a:extLst>
          </p:cNvPr>
          <p:cNvSpPr/>
          <p:nvPr/>
        </p:nvSpPr>
        <p:spPr>
          <a:xfrm>
            <a:off x="6969054" y="0"/>
            <a:ext cx="5270867" cy="6858002"/>
          </a:xfrm>
          <a:prstGeom prst="rect">
            <a:avLst/>
          </a:prstGeom>
          <a:solidFill>
            <a:srgbClr val="96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AF436-78E9-467F-B81E-EAED95FC8EAD}"/>
              </a:ext>
            </a:extLst>
          </p:cNvPr>
          <p:cNvSpPr/>
          <p:nvPr/>
        </p:nvSpPr>
        <p:spPr>
          <a:xfrm>
            <a:off x="0" y="-2"/>
            <a:ext cx="5270867" cy="6858002"/>
          </a:xfrm>
          <a:prstGeom prst="rect">
            <a:avLst/>
          </a:prstGeom>
          <a:solidFill>
            <a:srgbClr val="96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F53771B-10BC-4DB8-80B9-F8EB0C826213}"/>
              </a:ext>
            </a:extLst>
          </p:cNvPr>
          <p:cNvSpPr/>
          <p:nvPr/>
        </p:nvSpPr>
        <p:spPr>
          <a:xfrm>
            <a:off x="5270868" y="-384270"/>
            <a:ext cx="6921132" cy="7242269"/>
          </a:xfrm>
          <a:prstGeom prst="triangle">
            <a:avLst>
              <a:gd name="adj" fmla="val 47619"/>
            </a:avLst>
          </a:prstGeom>
          <a:solidFill>
            <a:srgbClr val="96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E3691-70B3-4A6A-B2BA-8856453B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54" y="68248"/>
            <a:ext cx="1554487" cy="67346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AB1F7-48CC-4AC5-B03C-EED19B8B0C50}"/>
              </a:ext>
            </a:extLst>
          </p:cNvPr>
          <p:cNvSpPr txBox="1"/>
          <p:nvPr/>
        </p:nvSpPr>
        <p:spPr>
          <a:xfrm>
            <a:off x="3111016" y="934147"/>
            <a:ext cx="461665" cy="20839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Conditions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7D3C3464-4F3C-417F-B621-75057A703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1" y="-2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21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C0DE8172-9746-4010-AC68-92AA70E26687}"/>
              </a:ext>
            </a:extLst>
          </p:cNvPr>
          <p:cNvSpPr/>
          <p:nvPr/>
        </p:nvSpPr>
        <p:spPr>
          <a:xfrm rot="5400000">
            <a:off x="3444538" y="22939"/>
            <a:ext cx="1412133" cy="14006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3D695B-40A6-23A8-A3EB-19933CE0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462" y="428108"/>
            <a:ext cx="1479068" cy="67346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D34B6BD-E51D-4F7B-BBD2-940B033A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b="14878"/>
          <a:stretch/>
        </p:blipFill>
        <p:spPr>
          <a:xfrm>
            <a:off x="3360993" y="986593"/>
            <a:ext cx="8016241" cy="5761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1E70D-39C9-445C-A534-0EAFD14233B3}"/>
              </a:ext>
            </a:extLst>
          </p:cNvPr>
          <p:cNvSpPr txBox="1"/>
          <p:nvPr/>
        </p:nvSpPr>
        <p:spPr>
          <a:xfrm>
            <a:off x="344129" y="2182505"/>
            <a:ext cx="2695156" cy="3893374"/>
          </a:xfrm>
          <a:prstGeom prst="rect">
            <a:avLst/>
          </a:prstGeom>
          <a:solidFill>
            <a:srgbClr val="96BB3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Initial findings from the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  <a:sym typeface="Wingdings" panose="05000000000000000000" pitchFamily="2" charset="2"/>
              </a:rPr>
              <a:t>Tuolumne County Emergency Evacuation Strategies Report, an example included here, show that our major highways will exceed capacity in a larger evacuation. Our Climate Change Resiliency efforts will need to include capacity increasing projects.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73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C0DE8172-9746-4010-AC68-92AA70E26687}"/>
              </a:ext>
            </a:extLst>
          </p:cNvPr>
          <p:cNvSpPr/>
          <p:nvPr/>
        </p:nvSpPr>
        <p:spPr>
          <a:xfrm rot="5400000">
            <a:off x="3444538" y="22939"/>
            <a:ext cx="1412133" cy="14006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3D695B-40A6-23A8-A3EB-19933CE0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462" y="428108"/>
            <a:ext cx="1504235" cy="67346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FD160CD-1B02-4505-8B08-B34D553DF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898" r="3346" b="11738"/>
          <a:stretch/>
        </p:blipFill>
        <p:spPr>
          <a:xfrm>
            <a:off x="3342108" y="868605"/>
            <a:ext cx="7561007" cy="58541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86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45" y="483766"/>
            <a:ext cx="10362578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Consideration: Caltrans Evacuation Route Design Guidance- Design Information Bulletin 93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D1A2E6-BFA0-40DB-9020-0ED2A013E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58" y="1916452"/>
            <a:ext cx="9624906" cy="388077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 about as a result of increased number of wildfire events in rural communities with primarily one major route of ingress and egress.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 that projects on evacuation routes in areas such as ours be carefully considered so as to ensure the preservation of our major evacuation route/s.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 widening occurs, as defined in Alternatives 1 and 2, it may be beneficial to consider widening the road to improve evacuation capacity in other ways such as with a truck lanes, transit lanes, or wide shoulders.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supplemental alternative widening options would be further explored in the PA&amp;ED phase</a:t>
            </a:r>
          </a:p>
        </p:txBody>
      </p:sp>
    </p:spTree>
    <p:extLst>
      <p:ext uri="{BB962C8B-B14F-4D97-AF65-F5344CB8AC3E}">
        <p14:creationId xmlns:p14="http://schemas.microsoft.com/office/powerpoint/2010/main" val="2862228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4C8D7E-E097-03D0-37EA-C58C925D2BC9}"/>
              </a:ext>
            </a:extLst>
          </p:cNvPr>
          <p:cNvSpPr/>
          <p:nvPr/>
        </p:nvSpPr>
        <p:spPr>
          <a:xfrm>
            <a:off x="4786745" y="727848"/>
            <a:ext cx="7079674" cy="12256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AF58C-8EB6-A7E6-D69C-DA8CE900D556}"/>
              </a:ext>
            </a:extLst>
          </p:cNvPr>
          <p:cNvSpPr txBox="1"/>
          <p:nvPr/>
        </p:nvSpPr>
        <p:spPr>
          <a:xfrm>
            <a:off x="4585408" y="1017504"/>
            <a:ext cx="7482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Steps: Alternative Analysis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43FA0-58D2-A0BC-34B3-C312FEB80FD0}"/>
              </a:ext>
            </a:extLst>
          </p:cNvPr>
          <p:cNvSpPr/>
          <p:nvPr/>
        </p:nvSpPr>
        <p:spPr>
          <a:xfrm>
            <a:off x="4786745" y="727848"/>
            <a:ext cx="7079674" cy="1225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0106AC7-45F1-4146-B1EA-1365DBF58620}"/>
              </a:ext>
            </a:extLst>
          </p:cNvPr>
          <p:cNvGraphicFramePr>
            <a:graphicFrameLocks noGrp="1"/>
          </p:cNvGraphicFramePr>
          <p:nvPr/>
        </p:nvGraphicFramePr>
        <p:xfrm>
          <a:off x="193182" y="2091329"/>
          <a:ext cx="7361097" cy="46995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85186">
                  <a:extLst>
                    <a:ext uri="{9D8B030D-6E8A-4147-A177-3AD203B41FA5}">
                      <a16:colId xmlns:a16="http://schemas.microsoft.com/office/drawing/2014/main" val="2648092466"/>
                    </a:ext>
                  </a:extLst>
                </a:gridCol>
                <a:gridCol w="1228462">
                  <a:extLst>
                    <a:ext uri="{9D8B030D-6E8A-4147-A177-3AD203B41FA5}">
                      <a16:colId xmlns:a16="http://schemas.microsoft.com/office/drawing/2014/main" val="1263268071"/>
                    </a:ext>
                  </a:extLst>
                </a:gridCol>
                <a:gridCol w="1402574">
                  <a:extLst>
                    <a:ext uri="{9D8B030D-6E8A-4147-A177-3AD203B41FA5}">
                      <a16:colId xmlns:a16="http://schemas.microsoft.com/office/drawing/2014/main" val="2774380299"/>
                    </a:ext>
                  </a:extLst>
                </a:gridCol>
                <a:gridCol w="644875">
                  <a:extLst>
                    <a:ext uri="{9D8B030D-6E8A-4147-A177-3AD203B41FA5}">
                      <a16:colId xmlns:a16="http://schemas.microsoft.com/office/drawing/2014/main" val="1472489539"/>
                    </a:ext>
                  </a:extLst>
                </a:gridCol>
              </a:tblGrid>
              <a:tr h="431226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Purpose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enorite" panose="00000500000000000000" pitchFamily="2" charset="0"/>
                        </a:rPr>
                        <a:t>No build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enorite" panose="00000500000000000000" pitchFamily="2" charset="0"/>
                        </a:rPr>
                        <a:t>Alt 1 &amp;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enorite" panose="00000500000000000000" pitchFamily="2" charset="0"/>
                        </a:rPr>
                        <a:t>Alt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559743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“Fix-It-First”, Safety, and rear-end collision reduction.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6334523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Climate Change Resiliency &amp; Evacuation Efficiency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689471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Improves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42668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Supports the Local 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041230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Improves Community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181522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Support Infill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01550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Encourages ZEV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219011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Reduce Vehicle Miles Traveled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92515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Reduce GHG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287109"/>
                  </a:ext>
                </a:extLst>
              </a:tr>
              <a:tr h="373523">
                <a:tc>
                  <a:txBody>
                    <a:bodyPr/>
                    <a:lstStyle/>
                    <a:p>
                      <a:r>
                        <a:rPr lang="en-US" dirty="0">
                          <a:latin typeface="Tenorite" panose="00000500000000000000" pitchFamily="2" charset="0"/>
                        </a:rPr>
                        <a:t>Reduces Traffic Congestion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enorite" panose="00000500000000000000" pitchFamily="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enorite" panose="00000500000000000000" pitchFamily="2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373373"/>
                  </a:ext>
                </a:extLst>
              </a:tr>
            </a:tbl>
          </a:graphicData>
        </a:graphic>
      </p:graphicFrame>
      <p:pic>
        <p:nvPicPr>
          <p:cNvPr id="13" name="Graphic 12" descr="Harvey Balls 0% with solid fill">
            <a:extLst>
              <a:ext uri="{FF2B5EF4-FFF2-40B4-BE49-F238E27FC236}">
                <a16:creationId xmlns:a16="http://schemas.microsoft.com/office/drawing/2014/main" id="{3D681447-388D-4426-9E7B-170C0F908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988" y="3315443"/>
            <a:ext cx="272396" cy="272396"/>
          </a:xfrm>
          <a:prstGeom prst="rect">
            <a:avLst/>
          </a:prstGeom>
        </p:spPr>
      </p:pic>
      <p:pic>
        <p:nvPicPr>
          <p:cNvPr id="17" name="Graphic 16" descr="Harvey Balls 0% with solid fill">
            <a:extLst>
              <a:ext uri="{FF2B5EF4-FFF2-40B4-BE49-F238E27FC236}">
                <a16:creationId xmlns:a16="http://schemas.microsoft.com/office/drawing/2014/main" id="{271D12B3-C9F3-4D8E-97E9-8B5FB6686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988" y="6457843"/>
            <a:ext cx="272396" cy="2723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E95629-39A8-4F95-93A7-CC0609E7D0C4}"/>
              </a:ext>
            </a:extLst>
          </p:cNvPr>
          <p:cNvSpPr txBox="1"/>
          <p:nvPr/>
        </p:nvSpPr>
        <p:spPr>
          <a:xfrm>
            <a:off x="7554281" y="2095664"/>
            <a:ext cx="3693561" cy="34932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1)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Due to potential roadway narrowing, Alternative 3 may impact evacuations. This might warrant further study during PA &amp; ED if chosen.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2)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Improves bike/ped safety and reduces rear-end collisions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3)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Multi-modal improvements plus traffic congestion relief benefits emission reductions.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491CF7-F746-4D13-8A53-D5FE607CF4F3}"/>
              </a:ext>
            </a:extLst>
          </p:cNvPr>
          <p:cNvSpPr txBox="1"/>
          <p:nvPr/>
        </p:nvSpPr>
        <p:spPr>
          <a:xfrm>
            <a:off x="7554280" y="5529015"/>
            <a:ext cx="3693561" cy="1261884"/>
          </a:xfrm>
          <a:prstGeom prst="rect">
            <a:avLst/>
          </a:prstGeom>
          <a:solidFill>
            <a:srgbClr val="96BB3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Index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“-”  =  Possible negative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“O”  =  No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“+”   =  Positive Impact</a:t>
            </a:r>
          </a:p>
        </p:txBody>
      </p:sp>
      <p:pic>
        <p:nvPicPr>
          <p:cNvPr id="30" name="Graphic 29" descr="Badge 1 with solid fill">
            <a:extLst>
              <a:ext uri="{FF2B5EF4-FFF2-40B4-BE49-F238E27FC236}">
                <a16:creationId xmlns:a16="http://schemas.microsoft.com/office/drawing/2014/main" id="{43ACAF1B-F6BE-4E7A-B21B-08CE6BE1A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2884" y="3086024"/>
            <a:ext cx="321002" cy="321002"/>
          </a:xfrm>
          <a:prstGeom prst="rect">
            <a:avLst/>
          </a:prstGeom>
        </p:spPr>
      </p:pic>
      <p:pic>
        <p:nvPicPr>
          <p:cNvPr id="32" name="Graphic 31" descr="Badge with solid fill">
            <a:extLst>
              <a:ext uri="{FF2B5EF4-FFF2-40B4-BE49-F238E27FC236}">
                <a16:creationId xmlns:a16="http://schemas.microsoft.com/office/drawing/2014/main" id="{3C5B3A11-0273-4233-A5C9-0F76057D53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1747" y="2546545"/>
            <a:ext cx="321002" cy="321002"/>
          </a:xfrm>
          <a:prstGeom prst="rect">
            <a:avLst/>
          </a:prstGeom>
        </p:spPr>
      </p:pic>
      <p:pic>
        <p:nvPicPr>
          <p:cNvPr id="34" name="Graphic 33" descr="Badge 3 with solid fill">
            <a:extLst>
              <a:ext uri="{FF2B5EF4-FFF2-40B4-BE49-F238E27FC236}">
                <a16:creationId xmlns:a16="http://schemas.microsoft.com/office/drawing/2014/main" id="{1D62A393-B45E-4307-8ADD-66644CFEDE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8898" y="5999456"/>
            <a:ext cx="321002" cy="3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0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45" y="483766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98024D-7F00-4CFA-AEFA-7E5F1B53D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03" y="1488613"/>
            <a:ext cx="9624906" cy="388077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Obtain funding for the PA &amp; ED Phase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option is to apply the project for consideration to the Caltrans System Investment Strategy, or CSIS, which is a program designed to nominate the best projects that include multimodal transportation options to expand mode choices and reduce transportation-related emissions.</a:t>
            </a:r>
          </a:p>
        </p:txBody>
      </p:sp>
    </p:spTree>
    <p:extLst>
      <p:ext uri="{BB962C8B-B14F-4D97-AF65-F5344CB8AC3E}">
        <p14:creationId xmlns:p14="http://schemas.microsoft.com/office/powerpoint/2010/main" val="83884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F475BC-20C4-DD79-1C99-4D93D53D9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756" y="2371058"/>
            <a:ext cx="9415244" cy="433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7" y="1560388"/>
            <a:ext cx="9322343" cy="4803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Mile Segment of SR 49 Near Jamestown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32067"/>
            <a:ext cx="9624906" cy="3880773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Roadway and Traffic Signal Improvements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 Stops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 and Ride Facility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Sidewalks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Bicycle Facilities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49860-6E73-897A-B9E6-0ED33ADCDE4B}"/>
              </a:ext>
            </a:extLst>
          </p:cNvPr>
          <p:cNvSpPr txBox="1"/>
          <p:nvPr/>
        </p:nvSpPr>
        <p:spPr>
          <a:xfrm>
            <a:off x="8110847" y="6519446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Caltrans Supplemental </a:t>
            </a:r>
            <a:r>
              <a:rPr lang="en-US" sz="1600" dirty="0" err="1"/>
              <a:t>PSR</a:t>
            </a:r>
            <a:r>
              <a:rPr lang="en-US" sz="1600" dirty="0"/>
              <a:t>-PDS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A996B9-32C9-476A-B7BE-36310489748B}"/>
              </a:ext>
            </a:extLst>
          </p:cNvPr>
          <p:cNvSpPr txBox="1">
            <a:spLocks/>
          </p:cNvSpPr>
          <p:nvPr/>
        </p:nvSpPr>
        <p:spPr>
          <a:xfrm>
            <a:off x="677334" y="452415"/>
            <a:ext cx="9243906" cy="6234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96657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613"/>
            <a:ext cx="9624906" cy="3880773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in narration to ensure corridor challenges and solutions to those challenges provided by the project were recognized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addition of a new, third alternative with no additional lanes and only operational improvements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additional comparative traffic analysis as a traffic consultant for TCTC, including a detailed VMT analysis that was prepared for each alternative, was included in the Supplemental PID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Supplemental Traffic Engineering Performance Assessment (TEPA)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 Analysis of each alternative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49860-6E73-897A-B9E6-0ED33ADCDE4B}"/>
              </a:ext>
            </a:extLst>
          </p:cNvPr>
          <p:cNvSpPr txBox="1"/>
          <p:nvPr/>
        </p:nvSpPr>
        <p:spPr>
          <a:xfrm>
            <a:off x="8110847" y="6519446"/>
            <a:ext cx="3825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Caltrans Supplemental </a:t>
            </a:r>
            <a:r>
              <a:rPr lang="en-US" sz="1600" dirty="0" err="1"/>
              <a:t>PSR</a:t>
            </a:r>
            <a:r>
              <a:rPr lang="en-US" sz="1600" dirty="0"/>
              <a:t>-PDS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A996B9-32C9-476A-B7BE-36310489748B}"/>
              </a:ext>
            </a:extLst>
          </p:cNvPr>
          <p:cNvSpPr txBox="1">
            <a:spLocks/>
          </p:cNvSpPr>
          <p:nvPr/>
        </p:nvSpPr>
        <p:spPr>
          <a:xfrm>
            <a:off x="677334" y="452415"/>
            <a:ext cx="9448178" cy="6234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was included in the Supplemental PID?</a:t>
            </a:r>
          </a:p>
        </p:txBody>
      </p:sp>
    </p:spTree>
    <p:extLst>
      <p:ext uri="{BB962C8B-B14F-4D97-AF65-F5344CB8AC3E}">
        <p14:creationId xmlns:p14="http://schemas.microsoft.com/office/powerpoint/2010/main" val="340510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445729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of Alternatives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FBDC5E-9BE8-3AC6-7589-C8C983A58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090684"/>
              </p:ext>
            </p:extLst>
          </p:nvPr>
        </p:nvGraphicFramePr>
        <p:xfrm>
          <a:off x="677332" y="1488613"/>
          <a:ext cx="9333567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63CD583-B5BF-D209-F560-65818DB12E2B}"/>
              </a:ext>
            </a:extLst>
          </p:cNvPr>
          <p:cNvSpPr txBox="1"/>
          <p:nvPr/>
        </p:nvSpPr>
        <p:spPr>
          <a:xfrm>
            <a:off x="912224" y="5704384"/>
            <a:ext cx="9333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*Note: All alternatives include multimodal improvements including sidewalks, bike lanes, transit stopes, and a Park and Ride with ZEV chargers</a:t>
            </a:r>
          </a:p>
        </p:txBody>
      </p:sp>
    </p:spTree>
    <p:extLst>
      <p:ext uri="{BB962C8B-B14F-4D97-AF65-F5344CB8AC3E}">
        <p14:creationId xmlns:p14="http://schemas.microsoft.com/office/powerpoint/2010/main" val="5479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828A7-E053-4610-A1BF-138F4CE0E46F}"/>
              </a:ext>
            </a:extLst>
          </p:cNvPr>
          <p:cNvSpPr/>
          <p:nvPr/>
        </p:nvSpPr>
        <p:spPr>
          <a:xfrm>
            <a:off x="2418733" y="5232169"/>
            <a:ext cx="9556954" cy="1569660"/>
          </a:xfrm>
          <a:prstGeom prst="rect">
            <a:avLst/>
          </a:prstGeom>
          <a:solidFill>
            <a:srgbClr val="DAE9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4C8D7E-E097-03D0-37EA-C58C925D2BC9}"/>
              </a:ext>
            </a:extLst>
          </p:cNvPr>
          <p:cNvSpPr/>
          <p:nvPr/>
        </p:nvSpPr>
        <p:spPr>
          <a:xfrm>
            <a:off x="4786745" y="727848"/>
            <a:ext cx="7079674" cy="12256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AF58C-8EB6-A7E6-D69C-DA8CE900D556}"/>
              </a:ext>
            </a:extLst>
          </p:cNvPr>
          <p:cNvSpPr txBox="1"/>
          <p:nvPr/>
        </p:nvSpPr>
        <p:spPr>
          <a:xfrm>
            <a:off x="5043948" y="1017504"/>
            <a:ext cx="613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 of Alternatives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543FA0-58D2-A0BC-34B3-C312FEB80FD0}"/>
              </a:ext>
            </a:extLst>
          </p:cNvPr>
          <p:cNvSpPr/>
          <p:nvPr/>
        </p:nvSpPr>
        <p:spPr>
          <a:xfrm>
            <a:off x="4786745" y="727848"/>
            <a:ext cx="7079674" cy="1225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98B592-8B69-7CA5-29C0-4303BD2180DE}"/>
              </a:ext>
            </a:extLst>
          </p:cNvPr>
          <p:cNvSpPr/>
          <p:nvPr/>
        </p:nvSpPr>
        <p:spPr>
          <a:xfrm>
            <a:off x="501445" y="2207541"/>
            <a:ext cx="1691149" cy="4311693"/>
          </a:xfrm>
          <a:prstGeom prst="rect">
            <a:avLst/>
          </a:prstGeom>
          <a:solidFill>
            <a:srgbClr val="C7D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A0342-823F-41D4-8516-C7EA3C4C6788}"/>
              </a:ext>
            </a:extLst>
          </p:cNvPr>
          <p:cNvSpPr txBox="1"/>
          <p:nvPr/>
        </p:nvSpPr>
        <p:spPr>
          <a:xfrm>
            <a:off x="548417" y="2207541"/>
            <a:ext cx="16441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build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assumes no improvements over existing conditions. Additionally, over time, existing conditions could become worse.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ACF32-E2C9-493A-B601-A26FD3686401}"/>
              </a:ext>
            </a:extLst>
          </p:cNvPr>
          <p:cNvSpPr/>
          <p:nvPr/>
        </p:nvSpPr>
        <p:spPr>
          <a:xfrm>
            <a:off x="2418733" y="2207542"/>
            <a:ext cx="9556954" cy="28852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42C0B-83A8-4F4F-A4E4-B1F2F36AC22D}"/>
              </a:ext>
            </a:extLst>
          </p:cNvPr>
          <p:cNvSpPr txBox="1"/>
          <p:nvPr/>
        </p:nvSpPr>
        <p:spPr>
          <a:xfrm>
            <a:off x="2418732" y="2215959"/>
            <a:ext cx="96454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1 &amp; 2			</a:t>
            </a: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Estimated Cost: $18,950,000 or $19,588,000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Assumes the following improvements are constructed: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Widening SR 49 from 3 lanes to 5 lanes near Jamestown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transit stops, bike lanes, and sidewalks.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Jamestown Park &amp; Ride lot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northbound right turn pocket at Main Street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Rawhide Road Bridge Project, inclusive of roadway geometric changes on Jamestown road and Main Street.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Rush Shared Use Path Project and associated improvements and programs (i.e., E-bike and E-scooter share program).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A2602-45BD-4345-A36A-F1A4670075C4}"/>
              </a:ext>
            </a:extLst>
          </p:cNvPr>
          <p:cNvSpPr txBox="1"/>
          <p:nvPr/>
        </p:nvSpPr>
        <p:spPr>
          <a:xfrm>
            <a:off x="2418734" y="5232169"/>
            <a:ext cx="96454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3						 Estimated Cost: $16,775,000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assumes all the same improvements are constructed as Alternatives 1 &amp; 2 except that it does not include widening SR 49 from 3 lanes to 5 lanes near Jamestown and, instead, includes operational improvements on SR 49 such as turn lanes, signal coordination, and additional storage.</a:t>
            </a:r>
          </a:p>
        </p:txBody>
      </p:sp>
    </p:spTree>
    <p:extLst>
      <p:ext uri="{BB962C8B-B14F-4D97-AF65-F5344CB8AC3E}">
        <p14:creationId xmlns:p14="http://schemas.microsoft.com/office/powerpoint/2010/main" val="69017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E87DD5ED-B431-CAC5-2DBE-43B9A6F89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731"/>
            <a:ext cx="12192000" cy="593426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C77EAA5-DACC-0237-0537-B24FDECC486A}"/>
              </a:ext>
            </a:extLst>
          </p:cNvPr>
          <p:cNvSpPr/>
          <p:nvPr/>
        </p:nvSpPr>
        <p:spPr>
          <a:xfrm>
            <a:off x="640080" y="3214254"/>
            <a:ext cx="10805160" cy="2272146"/>
          </a:xfrm>
          <a:custGeom>
            <a:avLst/>
            <a:gdLst>
              <a:gd name="connsiteX0" fmla="*/ 0 w 10469880"/>
              <a:gd name="connsiteY0" fmla="*/ 2272146 h 2272146"/>
              <a:gd name="connsiteX1" fmla="*/ 1569720 w 10469880"/>
              <a:gd name="connsiteY1" fmla="*/ 1784466 h 2272146"/>
              <a:gd name="connsiteX2" fmla="*/ 2133600 w 10469880"/>
              <a:gd name="connsiteY2" fmla="*/ 1601586 h 2272146"/>
              <a:gd name="connsiteX3" fmla="*/ 2804160 w 10469880"/>
              <a:gd name="connsiteY3" fmla="*/ 1113906 h 2272146"/>
              <a:gd name="connsiteX4" fmla="*/ 3596640 w 10469880"/>
              <a:gd name="connsiteY4" fmla="*/ 534786 h 2272146"/>
              <a:gd name="connsiteX5" fmla="*/ 4358640 w 10469880"/>
              <a:gd name="connsiteY5" fmla="*/ 138546 h 2272146"/>
              <a:gd name="connsiteX6" fmla="*/ 5151120 w 10469880"/>
              <a:gd name="connsiteY6" fmla="*/ 1386 h 2272146"/>
              <a:gd name="connsiteX7" fmla="*/ 6019800 w 10469880"/>
              <a:gd name="connsiteY7" fmla="*/ 92826 h 2272146"/>
              <a:gd name="connsiteX8" fmla="*/ 7071360 w 10469880"/>
              <a:gd name="connsiteY8" fmla="*/ 458586 h 2272146"/>
              <a:gd name="connsiteX9" fmla="*/ 8366760 w 10469880"/>
              <a:gd name="connsiteY9" fmla="*/ 976746 h 2272146"/>
              <a:gd name="connsiteX10" fmla="*/ 9540240 w 10469880"/>
              <a:gd name="connsiteY10" fmla="*/ 1449186 h 2272146"/>
              <a:gd name="connsiteX11" fmla="*/ 10469880 w 10469880"/>
              <a:gd name="connsiteY11" fmla="*/ 1799706 h 2272146"/>
              <a:gd name="connsiteX0" fmla="*/ 0 w 10805160"/>
              <a:gd name="connsiteY0" fmla="*/ 2272146 h 2272146"/>
              <a:gd name="connsiteX1" fmla="*/ 1569720 w 10805160"/>
              <a:gd name="connsiteY1" fmla="*/ 1784466 h 2272146"/>
              <a:gd name="connsiteX2" fmla="*/ 2133600 w 10805160"/>
              <a:gd name="connsiteY2" fmla="*/ 1601586 h 2272146"/>
              <a:gd name="connsiteX3" fmla="*/ 2804160 w 10805160"/>
              <a:gd name="connsiteY3" fmla="*/ 1113906 h 2272146"/>
              <a:gd name="connsiteX4" fmla="*/ 3596640 w 10805160"/>
              <a:gd name="connsiteY4" fmla="*/ 534786 h 2272146"/>
              <a:gd name="connsiteX5" fmla="*/ 4358640 w 10805160"/>
              <a:gd name="connsiteY5" fmla="*/ 138546 h 2272146"/>
              <a:gd name="connsiteX6" fmla="*/ 5151120 w 10805160"/>
              <a:gd name="connsiteY6" fmla="*/ 1386 h 2272146"/>
              <a:gd name="connsiteX7" fmla="*/ 6019800 w 10805160"/>
              <a:gd name="connsiteY7" fmla="*/ 92826 h 2272146"/>
              <a:gd name="connsiteX8" fmla="*/ 7071360 w 10805160"/>
              <a:gd name="connsiteY8" fmla="*/ 458586 h 2272146"/>
              <a:gd name="connsiteX9" fmla="*/ 8366760 w 10805160"/>
              <a:gd name="connsiteY9" fmla="*/ 976746 h 2272146"/>
              <a:gd name="connsiteX10" fmla="*/ 9540240 w 10805160"/>
              <a:gd name="connsiteY10" fmla="*/ 1449186 h 2272146"/>
              <a:gd name="connsiteX11" fmla="*/ 10805160 w 10805160"/>
              <a:gd name="connsiteY11" fmla="*/ 1967346 h 2272146"/>
              <a:gd name="connsiteX0" fmla="*/ 0 w 10805160"/>
              <a:gd name="connsiteY0" fmla="*/ 2272146 h 2272146"/>
              <a:gd name="connsiteX1" fmla="*/ 1569720 w 10805160"/>
              <a:gd name="connsiteY1" fmla="*/ 1784466 h 2272146"/>
              <a:gd name="connsiteX2" fmla="*/ 2164080 w 10805160"/>
              <a:gd name="connsiteY2" fmla="*/ 1555866 h 2272146"/>
              <a:gd name="connsiteX3" fmla="*/ 2804160 w 10805160"/>
              <a:gd name="connsiteY3" fmla="*/ 1113906 h 2272146"/>
              <a:gd name="connsiteX4" fmla="*/ 3596640 w 10805160"/>
              <a:gd name="connsiteY4" fmla="*/ 534786 h 2272146"/>
              <a:gd name="connsiteX5" fmla="*/ 4358640 w 10805160"/>
              <a:gd name="connsiteY5" fmla="*/ 138546 h 2272146"/>
              <a:gd name="connsiteX6" fmla="*/ 5151120 w 10805160"/>
              <a:gd name="connsiteY6" fmla="*/ 1386 h 2272146"/>
              <a:gd name="connsiteX7" fmla="*/ 6019800 w 10805160"/>
              <a:gd name="connsiteY7" fmla="*/ 92826 h 2272146"/>
              <a:gd name="connsiteX8" fmla="*/ 7071360 w 10805160"/>
              <a:gd name="connsiteY8" fmla="*/ 458586 h 2272146"/>
              <a:gd name="connsiteX9" fmla="*/ 8366760 w 10805160"/>
              <a:gd name="connsiteY9" fmla="*/ 976746 h 2272146"/>
              <a:gd name="connsiteX10" fmla="*/ 9540240 w 10805160"/>
              <a:gd name="connsiteY10" fmla="*/ 1449186 h 2272146"/>
              <a:gd name="connsiteX11" fmla="*/ 10805160 w 10805160"/>
              <a:gd name="connsiteY11" fmla="*/ 1967346 h 22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05160" h="2272146">
                <a:moveTo>
                  <a:pt x="0" y="2272146"/>
                </a:moveTo>
                <a:lnTo>
                  <a:pt x="1569720" y="1784466"/>
                </a:lnTo>
                <a:cubicBezTo>
                  <a:pt x="1925320" y="1672706"/>
                  <a:pt x="1958340" y="1667626"/>
                  <a:pt x="2164080" y="1555866"/>
                </a:cubicBezTo>
                <a:cubicBezTo>
                  <a:pt x="2369820" y="1444106"/>
                  <a:pt x="2565400" y="1284086"/>
                  <a:pt x="2804160" y="1113906"/>
                </a:cubicBezTo>
                <a:cubicBezTo>
                  <a:pt x="3042920" y="943726"/>
                  <a:pt x="3337560" y="697346"/>
                  <a:pt x="3596640" y="534786"/>
                </a:cubicBezTo>
                <a:cubicBezTo>
                  <a:pt x="3855720" y="372226"/>
                  <a:pt x="4099560" y="227446"/>
                  <a:pt x="4358640" y="138546"/>
                </a:cubicBezTo>
                <a:cubicBezTo>
                  <a:pt x="4617720" y="49646"/>
                  <a:pt x="4874260" y="9006"/>
                  <a:pt x="5151120" y="1386"/>
                </a:cubicBezTo>
                <a:cubicBezTo>
                  <a:pt x="5427980" y="-6234"/>
                  <a:pt x="5699760" y="16626"/>
                  <a:pt x="6019800" y="92826"/>
                </a:cubicBezTo>
                <a:cubicBezTo>
                  <a:pt x="6339840" y="169026"/>
                  <a:pt x="6680200" y="311266"/>
                  <a:pt x="7071360" y="458586"/>
                </a:cubicBezTo>
                <a:cubicBezTo>
                  <a:pt x="7462520" y="605906"/>
                  <a:pt x="8366760" y="976746"/>
                  <a:pt x="8366760" y="976746"/>
                </a:cubicBezTo>
                <a:lnTo>
                  <a:pt x="9540240" y="1449186"/>
                </a:lnTo>
                <a:cubicBezTo>
                  <a:pt x="9890760" y="1586346"/>
                  <a:pt x="10805160" y="1967346"/>
                  <a:pt x="10805160" y="1967346"/>
                </a:cubicBezTo>
              </a:path>
            </a:pathLst>
          </a:custGeom>
          <a:noFill/>
          <a:ln w="127000" cap="sq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D62ED-81DD-917A-CD57-E2B98944E357}"/>
              </a:ext>
            </a:extLst>
          </p:cNvPr>
          <p:cNvGrpSpPr/>
          <p:nvPr/>
        </p:nvGrpSpPr>
        <p:grpSpPr>
          <a:xfrm rot="3300000">
            <a:off x="8564880" y="121920"/>
            <a:ext cx="746320" cy="719344"/>
            <a:chOff x="6130686" y="0"/>
            <a:chExt cx="781698" cy="851065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1FD79FD-DC80-D343-7B29-D9EEE9CFB59E}"/>
                </a:ext>
              </a:extLst>
            </p:cNvPr>
            <p:cNvSpPr/>
            <p:nvPr/>
          </p:nvSpPr>
          <p:spPr>
            <a:xfrm rot="16200000">
              <a:off x="6096002" y="34684"/>
              <a:ext cx="851065" cy="781698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869B9B-D41C-948D-8684-F1E4ED20913C}"/>
                </a:ext>
              </a:extLst>
            </p:cNvPr>
            <p:cNvSpPr/>
            <p:nvPr/>
          </p:nvSpPr>
          <p:spPr>
            <a:xfrm>
              <a:off x="6355278" y="425533"/>
              <a:ext cx="332509" cy="369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0F41BE-2C16-7499-5F25-80C056016A3C}"/>
                </a:ext>
              </a:extLst>
            </p:cNvPr>
            <p:cNvSpPr txBox="1"/>
            <p:nvPr/>
          </p:nvSpPr>
          <p:spPr>
            <a:xfrm>
              <a:off x="6430488" y="425533"/>
              <a:ext cx="176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263331"/>
            <a:ext cx="44528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1 &amp;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D0FAC-381C-3D01-1C88-3D211CD64A3F}"/>
              </a:ext>
            </a:extLst>
          </p:cNvPr>
          <p:cNvSpPr txBox="1"/>
          <p:nvPr/>
        </p:nvSpPr>
        <p:spPr>
          <a:xfrm rot="20780573">
            <a:off x="1172140" y="4990950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 49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43FAC-9397-561A-86B2-4C1FE8029605}"/>
              </a:ext>
            </a:extLst>
          </p:cNvPr>
          <p:cNvSpPr txBox="1"/>
          <p:nvPr/>
        </p:nvSpPr>
        <p:spPr>
          <a:xfrm rot="1248159">
            <a:off x="8381779" y="3956023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 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9BC862-67F3-AC88-1ADE-C0932ACC7D4E}"/>
              </a:ext>
            </a:extLst>
          </p:cNvPr>
          <p:cNvSpPr txBox="1"/>
          <p:nvPr/>
        </p:nvSpPr>
        <p:spPr>
          <a:xfrm rot="20736444">
            <a:off x="4670584" y="4181876"/>
            <a:ext cx="111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C46D-9E8E-9213-9063-B69E0F7E27FB}"/>
              </a:ext>
            </a:extLst>
          </p:cNvPr>
          <p:cNvSpPr txBox="1"/>
          <p:nvPr/>
        </p:nvSpPr>
        <p:spPr>
          <a:xfrm rot="18259928">
            <a:off x="6610724" y="1539661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Rawhide 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E6049-7EFC-58B1-5668-1CB4EB30D013}"/>
              </a:ext>
            </a:extLst>
          </p:cNvPr>
          <p:cNvSpPr txBox="1"/>
          <p:nvPr/>
        </p:nvSpPr>
        <p:spPr>
          <a:xfrm rot="19254532">
            <a:off x="8349413" y="5047922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Fifth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0B0D5-D117-07F6-752E-21A7C0998B5C}"/>
              </a:ext>
            </a:extLst>
          </p:cNvPr>
          <p:cNvSpPr txBox="1"/>
          <p:nvPr/>
        </p:nvSpPr>
        <p:spPr>
          <a:xfrm rot="19470589">
            <a:off x="9908302" y="3835229"/>
            <a:ext cx="15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Fifth Ave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E1A57BF-2008-780B-4C7F-C106F28610E4}"/>
              </a:ext>
            </a:extLst>
          </p:cNvPr>
          <p:cNvSpPr/>
          <p:nvPr/>
        </p:nvSpPr>
        <p:spPr>
          <a:xfrm>
            <a:off x="7665719" y="923731"/>
            <a:ext cx="540723" cy="2703389"/>
          </a:xfrm>
          <a:custGeom>
            <a:avLst/>
            <a:gdLst>
              <a:gd name="connsiteX0" fmla="*/ 533400 w 533400"/>
              <a:gd name="connsiteY0" fmla="*/ 0 h 2697480"/>
              <a:gd name="connsiteX1" fmla="*/ 381000 w 533400"/>
              <a:gd name="connsiteY1" fmla="*/ 1280160 h 2697480"/>
              <a:gd name="connsiteX2" fmla="*/ 381000 w 533400"/>
              <a:gd name="connsiteY2" fmla="*/ 1280160 h 2697480"/>
              <a:gd name="connsiteX3" fmla="*/ 213360 w 533400"/>
              <a:gd name="connsiteY3" fmla="*/ 2148840 h 2697480"/>
              <a:gd name="connsiteX4" fmla="*/ 0 w 533400"/>
              <a:gd name="connsiteY4" fmla="*/ 2697480 h 26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2697480">
                <a:moveTo>
                  <a:pt x="533400" y="0"/>
                </a:moveTo>
                <a:lnTo>
                  <a:pt x="381000" y="1280160"/>
                </a:lnTo>
                <a:lnTo>
                  <a:pt x="381000" y="1280160"/>
                </a:lnTo>
                <a:cubicBezTo>
                  <a:pt x="353060" y="1424940"/>
                  <a:pt x="276860" y="1912620"/>
                  <a:pt x="213360" y="2148840"/>
                </a:cubicBezTo>
                <a:cubicBezTo>
                  <a:pt x="149860" y="2385060"/>
                  <a:pt x="74930" y="2541270"/>
                  <a:pt x="0" y="2697480"/>
                </a:cubicBezTo>
              </a:path>
            </a:pathLst>
          </a:custGeom>
          <a:noFill/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24A5E8-CB8D-91D9-D404-FF1925751892}"/>
              </a:ext>
            </a:extLst>
          </p:cNvPr>
          <p:cNvSpPr txBox="1"/>
          <p:nvPr/>
        </p:nvSpPr>
        <p:spPr>
          <a:xfrm rot="16913686">
            <a:off x="7222516" y="1968784"/>
            <a:ext cx="161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Realigned Rawhide 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E7A878-D35A-AB2B-39F5-9F21EB8E0B45}"/>
              </a:ext>
            </a:extLst>
          </p:cNvPr>
          <p:cNvSpPr txBox="1"/>
          <p:nvPr/>
        </p:nvSpPr>
        <p:spPr>
          <a:xfrm>
            <a:off x="197275" y="2178675"/>
            <a:ext cx="3056329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Lane Highway with Bicycle Lanes &amp; Sidewalks on Both Sides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5437C0-D643-A125-8615-5EA1FE3CC4BB}"/>
              </a:ext>
            </a:extLst>
          </p:cNvPr>
          <p:cNvCxnSpPr>
            <a:cxnSpLocks/>
            <a:stCxn id="28" idx="3"/>
            <a:endCxn id="26" idx="4"/>
          </p:cNvCxnSpPr>
          <p:nvPr/>
        </p:nvCxnSpPr>
        <p:spPr>
          <a:xfrm>
            <a:off x="3253604" y="2640340"/>
            <a:ext cx="983116" cy="110870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0A21ED4-05A2-8A73-229F-5CF0CA2CF048}"/>
              </a:ext>
            </a:extLst>
          </p:cNvPr>
          <p:cNvSpPr/>
          <p:nvPr/>
        </p:nvSpPr>
        <p:spPr>
          <a:xfrm rot="225364">
            <a:off x="4538493" y="3606580"/>
            <a:ext cx="370130" cy="95598"/>
          </a:xfrm>
          <a:custGeom>
            <a:avLst/>
            <a:gdLst>
              <a:gd name="connsiteX0" fmla="*/ 0 w 392762"/>
              <a:gd name="connsiteY0" fmla="*/ 42959 h 42959"/>
              <a:gd name="connsiteX1" fmla="*/ 177970 w 392762"/>
              <a:gd name="connsiteY1" fmla="*/ 12274 h 42959"/>
              <a:gd name="connsiteX2" fmla="*/ 392762 w 392762"/>
              <a:gd name="connsiteY2" fmla="*/ 0 h 4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762" h="42959">
                <a:moveTo>
                  <a:pt x="0" y="42959"/>
                </a:moveTo>
                <a:cubicBezTo>
                  <a:pt x="56255" y="31196"/>
                  <a:pt x="112510" y="19434"/>
                  <a:pt x="177970" y="12274"/>
                </a:cubicBezTo>
                <a:cubicBezTo>
                  <a:pt x="243430" y="5114"/>
                  <a:pt x="318096" y="2557"/>
                  <a:pt x="392762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392152-602F-B037-D596-AE95175E05FC}"/>
              </a:ext>
            </a:extLst>
          </p:cNvPr>
          <p:cNvSpPr txBox="1"/>
          <p:nvPr/>
        </p:nvSpPr>
        <p:spPr>
          <a:xfrm>
            <a:off x="2648636" y="1126028"/>
            <a:ext cx="2425943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Park and Ride Location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09DF5C-C1C0-BAEE-39C4-0DDAEB90A05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535759" y="1786428"/>
            <a:ext cx="171828" cy="18463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D6C650D-3639-8377-6A66-32E63072E8E2}"/>
              </a:ext>
            </a:extLst>
          </p:cNvPr>
          <p:cNvSpPr txBox="1"/>
          <p:nvPr/>
        </p:nvSpPr>
        <p:spPr>
          <a:xfrm>
            <a:off x="9723336" y="1352166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Transit Stops Locations TBD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DD3318-F7F0-4C0D-909E-8CFB8D11528C}"/>
              </a:ext>
            </a:extLst>
          </p:cNvPr>
          <p:cNvSpPr txBox="1"/>
          <p:nvPr/>
        </p:nvSpPr>
        <p:spPr>
          <a:xfrm>
            <a:off x="1144265" y="5941247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New Turn Lanes</a:t>
            </a:r>
          </a:p>
        </p:txBody>
      </p:sp>
      <p:sp>
        <p:nvSpPr>
          <p:cNvPr id="44" name="Arrow: Bent-Up 43">
            <a:extLst>
              <a:ext uri="{FF2B5EF4-FFF2-40B4-BE49-F238E27FC236}">
                <a16:creationId xmlns:a16="http://schemas.microsoft.com/office/drawing/2014/main" id="{B54B1747-06A5-D279-B028-84708E5B52EA}"/>
              </a:ext>
            </a:extLst>
          </p:cNvPr>
          <p:cNvSpPr/>
          <p:nvPr/>
        </p:nvSpPr>
        <p:spPr>
          <a:xfrm rot="19989159" flipV="1">
            <a:off x="2515292" y="5001722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1F13D2-A557-9FBD-1619-4F8D720213C6}"/>
              </a:ext>
            </a:extLst>
          </p:cNvPr>
          <p:cNvSpPr/>
          <p:nvPr/>
        </p:nvSpPr>
        <p:spPr>
          <a:xfrm>
            <a:off x="2758947" y="4637316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BC5020-4F25-9973-C634-6FC6F23CA535}"/>
              </a:ext>
            </a:extLst>
          </p:cNvPr>
          <p:cNvSpPr txBox="1"/>
          <p:nvPr/>
        </p:nvSpPr>
        <p:spPr>
          <a:xfrm>
            <a:off x="2816720" y="4591688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456F08-7995-8BA8-62A5-6DF7DA730D4A}"/>
              </a:ext>
            </a:extLst>
          </p:cNvPr>
          <p:cNvSpPr/>
          <p:nvPr/>
        </p:nvSpPr>
        <p:spPr>
          <a:xfrm>
            <a:off x="7536070" y="3550103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0C297D-6632-D520-46FC-286600DA0DF0}"/>
              </a:ext>
            </a:extLst>
          </p:cNvPr>
          <p:cNvSpPr txBox="1"/>
          <p:nvPr/>
        </p:nvSpPr>
        <p:spPr>
          <a:xfrm>
            <a:off x="7593843" y="3504475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97459E4-72FD-08EB-33EA-173B358CCB83}"/>
              </a:ext>
            </a:extLst>
          </p:cNvPr>
          <p:cNvSpPr/>
          <p:nvPr/>
        </p:nvSpPr>
        <p:spPr>
          <a:xfrm>
            <a:off x="9787893" y="4452020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001480-2DFE-A7E2-050C-05195D8BA421}"/>
              </a:ext>
            </a:extLst>
          </p:cNvPr>
          <p:cNvSpPr txBox="1"/>
          <p:nvPr/>
        </p:nvSpPr>
        <p:spPr>
          <a:xfrm>
            <a:off x="9845666" y="4406392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382662-08A2-523E-00E7-C2A1FA54B733}"/>
              </a:ext>
            </a:extLst>
          </p:cNvPr>
          <p:cNvSpPr txBox="1"/>
          <p:nvPr/>
        </p:nvSpPr>
        <p:spPr>
          <a:xfrm>
            <a:off x="9723336" y="5973288"/>
            <a:ext cx="203183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Project Intersections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24DD4B-57C9-0B17-369D-B09D7AC32D33}"/>
              </a:ext>
            </a:extLst>
          </p:cNvPr>
          <p:cNvSpPr/>
          <p:nvPr/>
        </p:nvSpPr>
        <p:spPr>
          <a:xfrm>
            <a:off x="9849468" y="6076375"/>
            <a:ext cx="218216" cy="216522"/>
          </a:xfrm>
          <a:prstGeom prst="ellipse">
            <a:avLst/>
          </a:prstGeom>
          <a:solidFill>
            <a:srgbClr val="F7F6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AC8830-26FF-FD06-BBFE-10C115B1B70E}"/>
              </a:ext>
            </a:extLst>
          </p:cNvPr>
          <p:cNvSpPr txBox="1"/>
          <p:nvPr/>
        </p:nvSpPr>
        <p:spPr>
          <a:xfrm>
            <a:off x="9907241" y="6030747"/>
            <a:ext cx="11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#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120D9F1-C68C-93ED-EEAB-E00748491A74}"/>
              </a:ext>
            </a:extLst>
          </p:cNvPr>
          <p:cNvSpPr/>
          <p:nvPr/>
        </p:nvSpPr>
        <p:spPr>
          <a:xfrm>
            <a:off x="8377279" y="3595386"/>
            <a:ext cx="484817" cy="276161"/>
          </a:xfrm>
          <a:custGeom>
            <a:avLst/>
            <a:gdLst>
              <a:gd name="connsiteX0" fmla="*/ 270024 w 270024"/>
              <a:gd name="connsiteY0" fmla="*/ 0 h 288435"/>
              <a:gd name="connsiteX1" fmla="*/ 128875 w 270024"/>
              <a:gd name="connsiteY1" fmla="*/ 92053 h 288435"/>
              <a:gd name="connsiteX2" fmla="*/ 49096 w 270024"/>
              <a:gd name="connsiteY2" fmla="*/ 184107 h 288435"/>
              <a:gd name="connsiteX3" fmla="*/ 0 w 270024"/>
              <a:gd name="connsiteY3" fmla="*/ 288435 h 288435"/>
              <a:gd name="connsiteX0" fmla="*/ 405037 w 405037"/>
              <a:gd name="connsiteY0" fmla="*/ 0 h 306846"/>
              <a:gd name="connsiteX1" fmla="*/ 128875 w 405037"/>
              <a:gd name="connsiteY1" fmla="*/ 110464 h 306846"/>
              <a:gd name="connsiteX2" fmla="*/ 49096 w 405037"/>
              <a:gd name="connsiteY2" fmla="*/ 202518 h 306846"/>
              <a:gd name="connsiteX3" fmla="*/ 0 w 405037"/>
              <a:gd name="connsiteY3" fmla="*/ 306846 h 306846"/>
              <a:gd name="connsiteX0" fmla="*/ 405037 w 405037"/>
              <a:gd name="connsiteY0" fmla="*/ 0 h 306846"/>
              <a:gd name="connsiteX1" fmla="*/ 214792 w 405037"/>
              <a:gd name="connsiteY1" fmla="*/ 67506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202518 w 405037"/>
              <a:gd name="connsiteY1" fmla="*/ 36822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196381 w 405037"/>
              <a:gd name="connsiteY1" fmla="*/ 67506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306846"/>
              <a:gd name="connsiteX1" fmla="*/ 227066 w 405037"/>
              <a:gd name="connsiteY1" fmla="*/ 42958 h 306846"/>
              <a:gd name="connsiteX2" fmla="*/ 128875 w 405037"/>
              <a:gd name="connsiteY2" fmla="*/ 110464 h 306846"/>
              <a:gd name="connsiteX3" fmla="*/ 49096 w 405037"/>
              <a:gd name="connsiteY3" fmla="*/ 202518 h 306846"/>
              <a:gd name="connsiteX4" fmla="*/ 0 w 405037"/>
              <a:gd name="connsiteY4" fmla="*/ 306846 h 306846"/>
              <a:gd name="connsiteX0" fmla="*/ 405037 w 405037"/>
              <a:gd name="connsiteY0" fmla="*/ 0 h 282298"/>
              <a:gd name="connsiteX1" fmla="*/ 227066 w 405037"/>
              <a:gd name="connsiteY1" fmla="*/ 42958 h 282298"/>
              <a:gd name="connsiteX2" fmla="*/ 128875 w 405037"/>
              <a:gd name="connsiteY2" fmla="*/ 110464 h 282298"/>
              <a:gd name="connsiteX3" fmla="*/ 49096 w 405037"/>
              <a:gd name="connsiteY3" fmla="*/ 202518 h 282298"/>
              <a:gd name="connsiteX4" fmla="*/ 0 w 405037"/>
              <a:gd name="connsiteY4" fmla="*/ 282298 h 282298"/>
              <a:gd name="connsiteX0" fmla="*/ 405037 w 405037"/>
              <a:gd name="connsiteY0" fmla="*/ 0 h 282298"/>
              <a:gd name="connsiteX1" fmla="*/ 227066 w 405037"/>
              <a:gd name="connsiteY1" fmla="*/ 42958 h 282298"/>
              <a:gd name="connsiteX2" fmla="*/ 128875 w 405037"/>
              <a:gd name="connsiteY2" fmla="*/ 110464 h 282298"/>
              <a:gd name="connsiteX3" fmla="*/ 49096 w 405037"/>
              <a:gd name="connsiteY3" fmla="*/ 202518 h 282298"/>
              <a:gd name="connsiteX4" fmla="*/ 0 w 405037"/>
              <a:gd name="connsiteY4" fmla="*/ 282298 h 282298"/>
              <a:gd name="connsiteX0" fmla="*/ 484817 w 484817"/>
              <a:gd name="connsiteY0" fmla="*/ 0 h 276161"/>
              <a:gd name="connsiteX1" fmla="*/ 227066 w 484817"/>
              <a:gd name="connsiteY1" fmla="*/ 36821 h 276161"/>
              <a:gd name="connsiteX2" fmla="*/ 128875 w 484817"/>
              <a:gd name="connsiteY2" fmla="*/ 104327 h 276161"/>
              <a:gd name="connsiteX3" fmla="*/ 49096 w 484817"/>
              <a:gd name="connsiteY3" fmla="*/ 196381 h 276161"/>
              <a:gd name="connsiteX4" fmla="*/ 0 w 484817"/>
              <a:gd name="connsiteY4" fmla="*/ 276161 h 276161"/>
              <a:gd name="connsiteX0" fmla="*/ 484817 w 484817"/>
              <a:gd name="connsiteY0" fmla="*/ 0 h 276161"/>
              <a:gd name="connsiteX1" fmla="*/ 245476 w 484817"/>
              <a:gd name="connsiteY1" fmla="*/ 36821 h 276161"/>
              <a:gd name="connsiteX2" fmla="*/ 128875 w 484817"/>
              <a:gd name="connsiteY2" fmla="*/ 104327 h 276161"/>
              <a:gd name="connsiteX3" fmla="*/ 49096 w 484817"/>
              <a:gd name="connsiteY3" fmla="*/ 196381 h 276161"/>
              <a:gd name="connsiteX4" fmla="*/ 0 w 484817"/>
              <a:gd name="connsiteY4" fmla="*/ 276161 h 2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17" h="276161">
                <a:moveTo>
                  <a:pt x="484817" y="0"/>
                </a:moveTo>
                <a:cubicBezTo>
                  <a:pt x="453110" y="11251"/>
                  <a:pt x="291503" y="18410"/>
                  <a:pt x="245476" y="36821"/>
                </a:cubicBezTo>
                <a:cubicBezTo>
                  <a:pt x="199449" y="55232"/>
                  <a:pt x="161605" y="77734"/>
                  <a:pt x="128875" y="104327"/>
                </a:cubicBezTo>
                <a:cubicBezTo>
                  <a:pt x="96145" y="130920"/>
                  <a:pt x="70575" y="163651"/>
                  <a:pt x="49096" y="196381"/>
                </a:cubicBezTo>
                <a:cubicBezTo>
                  <a:pt x="27617" y="229111"/>
                  <a:pt x="13808" y="240362"/>
                  <a:pt x="0" y="276161"/>
                </a:cubicBezTo>
              </a:path>
            </a:pathLst>
          </a:custGeom>
          <a:noFill/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56B6FE-25E0-CF9B-E874-F17FD8451F44}"/>
              </a:ext>
            </a:extLst>
          </p:cNvPr>
          <p:cNvSpPr txBox="1"/>
          <p:nvPr/>
        </p:nvSpPr>
        <p:spPr>
          <a:xfrm rot="21376826">
            <a:off x="8635003" y="3364583"/>
            <a:ext cx="177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Jamestown Rd</a:t>
            </a:r>
          </a:p>
        </p:txBody>
      </p:sp>
      <p:sp>
        <p:nvSpPr>
          <p:cNvPr id="38" name="Arrow: Bent-Up 37">
            <a:extLst>
              <a:ext uri="{FF2B5EF4-FFF2-40B4-BE49-F238E27FC236}">
                <a16:creationId xmlns:a16="http://schemas.microsoft.com/office/drawing/2014/main" id="{0297AB00-F3FF-D922-1C74-202F489A3464}"/>
              </a:ext>
            </a:extLst>
          </p:cNvPr>
          <p:cNvSpPr/>
          <p:nvPr/>
        </p:nvSpPr>
        <p:spPr>
          <a:xfrm rot="20746245" flipV="1">
            <a:off x="7187885" y="4191986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Bent-Up 38">
            <a:extLst>
              <a:ext uri="{FF2B5EF4-FFF2-40B4-BE49-F238E27FC236}">
                <a16:creationId xmlns:a16="http://schemas.microsoft.com/office/drawing/2014/main" id="{9BD82127-031F-EC3F-BB32-0CA0FC02F13E}"/>
              </a:ext>
            </a:extLst>
          </p:cNvPr>
          <p:cNvSpPr/>
          <p:nvPr/>
        </p:nvSpPr>
        <p:spPr>
          <a:xfrm rot="20713601">
            <a:off x="7098469" y="3839951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Bent-Up 46">
            <a:extLst>
              <a:ext uri="{FF2B5EF4-FFF2-40B4-BE49-F238E27FC236}">
                <a16:creationId xmlns:a16="http://schemas.microsoft.com/office/drawing/2014/main" id="{A5CE081E-ECDA-0824-EA8C-B9A139559A4F}"/>
              </a:ext>
            </a:extLst>
          </p:cNvPr>
          <p:cNvSpPr/>
          <p:nvPr/>
        </p:nvSpPr>
        <p:spPr>
          <a:xfrm rot="6576826" flipV="1">
            <a:off x="7012140" y="2964117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Bent-Up 56">
            <a:extLst>
              <a:ext uri="{FF2B5EF4-FFF2-40B4-BE49-F238E27FC236}">
                <a16:creationId xmlns:a16="http://schemas.microsoft.com/office/drawing/2014/main" id="{B0E79B0F-5405-BC98-5074-A887E64061FF}"/>
              </a:ext>
            </a:extLst>
          </p:cNvPr>
          <p:cNvSpPr/>
          <p:nvPr/>
        </p:nvSpPr>
        <p:spPr>
          <a:xfrm rot="6498059">
            <a:off x="7361504" y="3095491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Bent-Up 58">
            <a:extLst>
              <a:ext uri="{FF2B5EF4-FFF2-40B4-BE49-F238E27FC236}">
                <a16:creationId xmlns:a16="http://schemas.microsoft.com/office/drawing/2014/main" id="{13518FA0-CBDB-53D7-05B2-D03E445F9F28}"/>
              </a:ext>
            </a:extLst>
          </p:cNvPr>
          <p:cNvSpPr/>
          <p:nvPr/>
        </p:nvSpPr>
        <p:spPr>
          <a:xfrm rot="19142166" flipV="1">
            <a:off x="9678323" y="4848507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Bent-Up 59">
            <a:extLst>
              <a:ext uri="{FF2B5EF4-FFF2-40B4-BE49-F238E27FC236}">
                <a16:creationId xmlns:a16="http://schemas.microsoft.com/office/drawing/2014/main" id="{A71274F1-D6ED-F770-47D6-50F799A05029}"/>
              </a:ext>
            </a:extLst>
          </p:cNvPr>
          <p:cNvSpPr/>
          <p:nvPr/>
        </p:nvSpPr>
        <p:spPr>
          <a:xfrm rot="8624309" flipV="1">
            <a:off x="9742564" y="3978674"/>
            <a:ext cx="437356" cy="31829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0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0E70E-A426-4A09-B24A-DC44371B3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1" r="1460"/>
          <a:stretch/>
        </p:blipFill>
        <p:spPr>
          <a:xfrm>
            <a:off x="1373879" y="797668"/>
            <a:ext cx="9336274" cy="6060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263331"/>
            <a:ext cx="44528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1 &amp; 2</a:t>
            </a:r>
          </a:p>
        </p:txBody>
      </p:sp>
    </p:spTree>
    <p:extLst>
      <p:ext uri="{BB962C8B-B14F-4D97-AF65-F5344CB8AC3E}">
        <p14:creationId xmlns:p14="http://schemas.microsoft.com/office/powerpoint/2010/main" val="92268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21D7C-F2C9-4200-932E-D97731E59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"/>
          <a:stretch/>
        </p:blipFill>
        <p:spPr>
          <a:xfrm>
            <a:off x="1407799" y="797668"/>
            <a:ext cx="8786788" cy="6060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263331"/>
            <a:ext cx="4452806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1 &amp; 2</a:t>
            </a:r>
          </a:p>
        </p:txBody>
      </p:sp>
    </p:spTree>
    <p:extLst>
      <p:ext uri="{BB962C8B-B14F-4D97-AF65-F5344CB8AC3E}">
        <p14:creationId xmlns:p14="http://schemas.microsoft.com/office/powerpoint/2010/main" val="22997787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16139</TotalTime>
  <Words>1773</Words>
  <Application>Microsoft Office PowerPoint</Application>
  <PresentationFormat>Widescreen</PresentationFormat>
  <Paragraphs>251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Tenorite</vt:lpstr>
      <vt:lpstr>Trebuchet MS</vt:lpstr>
      <vt:lpstr>Wingdings 3</vt:lpstr>
      <vt:lpstr>Facet</vt:lpstr>
      <vt:lpstr>Office Theme</vt:lpstr>
      <vt:lpstr>Jamestown Safe, Healthy, and Equitable Streets Improvement Project Supplemental Project Initiation Document (PID) Report</vt:lpstr>
      <vt:lpstr>Purpose of Supplemental Project Initiation Document</vt:lpstr>
      <vt:lpstr>1 Mile Segment of SR 49 Near Jamestown</vt:lpstr>
      <vt:lpstr>PowerPoint Presentation</vt:lpstr>
      <vt:lpstr>Overview of Alternatives</vt:lpstr>
      <vt:lpstr>PowerPoint Presentation</vt:lpstr>
      <vt:lpstr>Alternative 1 &amp; 2</vt:lpstr>
      <vt:lpstr>Alternative 1 &amp; 2</vt:lpstr>
      <vt:lpstr>Alternative 1 &amp; 2</vt:lpstr>
      <vt:lpstr>PowerPoint Presentation</vt:lpstr>
      <vt:lpstr>Alternative 3</vt:lpstr>
      <vt:lpstr>Alternative 3</vt:lpstr>
      <vt:lpstr>Other Study Area Projects </vt:lpstr>
      <vt:lpstr>PowerPoint Presentation</vt:lpstr>
      <vt:lpstr>Emissions</vt:lpstr>
      <vt:lpstr>PowerPoint Presentation</vt:lpstr>
      <vt:lpstr>PowerPoint Presentation</vt:lpstr>
      <vt:lpstr>Vehicle Miles Traveled (VMT)</vt:lpstr>
      <vt:lpstr>PowerPoint Presentation</vt:lpstr>
      <vt:lpstr>Safety</vt:lpstr>
      <vt:lpstr>Safety</vt:lpstr>
      <vt:lpstr>Safety</vt:lpstr>
      <vt:lpstr>Additional Consideration: Caltrans Evacuation Route Design Guidance- Design Information Bulletin 93</vt:lpstr>
      <vt:lpstr>PowerPoint Presentation</vt:lpstr>
      <vt:lpstr>Next Steps: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Tambellini</dc:creator>
  <cp:lastModifiedBy>Shannon Thaggard</cp:lastModifiedBy>
  <cp:revision>581</cp:revision>
  <cp:lastPrinted>2023-01-30T17:19:39Z</cp:lastPrinted>
  <dcterms:created xsi:type="dcterms:W3CDTF">2019-09-20T20:05:39Z</dcterms:created>
  <dcterms:modified xsi:type="dcterms:W3CDTF">2023-01-30T18:41:51Z</dcterms:modified>
</cp:coreProperties>
</file>